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12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7" r:id="rId6"/>
    <p:sldId id="263" r:id="rId7"/>
    <p:sldId id="268" r:id="rId8"/>
    <p:sldId id="265" r:id="rId9"/>
    <p:sldId id="264" r:id="rId10"/>
    <p:sldId id="269" r:id="rId11"/>
    <p:sldId id="266" r:id="rId12"/>
    <p:sldId id="262" r:id="rId13"/>
  </p:sldIdLst>
  <p:sldSz cx="13444538" cy="7562850"/>
  <p:notesSz cx="6858000" cy="9144000"/>
  <p:defaultTextStyle>
    <a:defPPr>
      <a:defRPr lang="fi-FI"/>
    </a:defPPr>
    <a:lvl1pPr marL="0" algn="l" defTabSz="52127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271" algn="l" defTabSz="52127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541" algn="l" defTabSz="52127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3811" algn="l" defTabSz="52127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083" algn="l" defTabSz="52127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6354" algn="l" defTabSz="52127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7624" algn="l" defTabSz="52127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8894" algn="l" defTabSz="52127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0165" algn="l" defTabSz="52127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42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3817" autoAdjust="0"/>
  </p:normalViewPr>
  <p:slideViewPr>
    <p:cSldViewPr snapToObjects="1">
      <p:cViewPr varScale="1">
        <p:scale>
          <a:sx n="88" d="100"/>
          <a:sy n="88" d="100"/>
        </p:scale>
        <p:origin x="68" y="168"/>
      </p:cViewPr>
      <p:guideLst>
        <p:guide orient="horz" pos="2382"/>
        <p:guide pos="42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7" d="100"/>
          <a:sy n="87" d="100"/>
        </p:scale>
        <p:origin x="159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Taulukko1!$B$1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Taulukko1!$A$2:$A$5</c:f>
              <c:strCache>
                <c:ptCount val="4"/>
                <c:pt idx="0">
                  <c:v>Luokka 1</c:v>
                </c:pt>
                <c:pt idx="1">
                  <c:v>Luokka 2</c:v>
                </c:pt>
                <c:pt idx="2">
                  <c:v>Luokka 3</c:v>
                </c:pt>
                <c:pt idx="3">
                  <c:v>Luokka 4</c:v>
                </c:pt>
              </c:strCache>
            </c:strRef>
          </c:cat>
          <c:val>
            <c:numRef>
              <c:f>Taulukko1!$B$2:$B$5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6B-48F0-A0C8-6E004BC4EA75}"/>
            </c:ext>
          </c:extLst>
        </c:ser>
        <c:ser>
          <c:idx val="1"/>
          <c:order val="1"/>
          <c:tx>
            <c:strRef>
              <c:f>Taulukko1!$C$1</c:f>
              <c:strCache>
                <c:ptCount val="1"/>
                <c:pt idx="0">
                  <c:v>Sarja 2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Taulukko1!$A$2:$A$5</c:f>
              <c:strCache>
                <c:ptCount val="4"/>
                <c:pt idx="0">
                  <c:v>Luokka 1</c:v>
                </c:pt>
                <c:pt idx="1">
                  <c:v>Luokka 2</c:v>
                </c:pt>
                <c:pt idx="2">
                  <c:v>Luokka 3</c:v>
                </c:pt>
                <c:pt idx="3">
                  <c:v>Luokka 4</c:v>
                </c:pt>
              </c:strCache>
            </c:strRef>
          </c:cat>
          <c:val>
            <c:numRef>
              <c:f>Taulukko1!$C$2:$C$5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6B-48F0-A0C8-6E004BC4EA75}"/>
            </c:ext>
          </c:extLst>
        </c:ser>
        <c:ser>
          <c:idx val="2"/>
          <c:order val="2"/>
          <c:tx>
            <c:strRef>
              <c:f>Taulukko1!$D$1</c:f>
              <c:strCache>
                <c:ptCount val="1"/>
                <c:pt idx="0">
                  <c:v>Sarja 3</c:v>
                </c:pt>
              </c:strCache>
            </c:strRef>
          </c:tx>
          <c:invertIfNegative val="0"/>
          <c:cat>
            <c:strRef>
              <c:f>Taulukko1!$A$2:$A$5</c:f>
              <c:strCache>
                <c:ptCount val="4"/>
                <c:pt idx="0">
                  <c:v>Luokka 1</c:v>
                </c:pt>
                <c:pt idx="1">
                  <c:v>Luokka 2</c:v>
                </c:pt>
                <c:pt idx="2">
                  <c:v>Luokka 3</c:v>
                </c:pt>
                <c:pt idx="3">
                  <c:v>Luokka 4</c:v>
                </c:pt>
              </c:strCache>
            </c:strRef>
          </c:cat>
          <c:val>
            <c:numRef>
              <c:f>Taulukko1!$D$2:$D$5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6B-48F0-A0C8-6E004BC4E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2477816"/>
        <c:axId val="532478208"/>
      </c:barChart>
      <c:catAx>
        <c:axId val="532477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32478208"/>
        <c:crosses val="autoZero"/>
        <c:auto val="1"/>
        <c:lblAlgn val="ctr"/>
        <c:lblOffset val="100"/>
        <c:noMultiLvlLbl val="0"/>
      </c:catAx>
      <c:valAx>
        <c:axId val="532478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324778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FE477-E98E-9747-BC58-0AEDA7731FCB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85FDC-F5EF-C740-90AE-BA51C22472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68166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6CBF40-353C-C742-BD59-07F8A86C9242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773E0-E32B-0243-867B-44C22A5F72E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00508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5212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271" algn="l" defTabSz="5212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541" algn="l" defTabSz="5212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3811" algn="l" defTabSz="5212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083" algn="l" defTabSz="5212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6354" algn="l" defTabSz="5212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7624" algn="l" defTabSz="5212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8894" algn="l" defTabSz="5212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0165" algn="l" defTabSz="5212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08341" y="3136900"/>
            <a:ext cx="11427857" cy="833598"/>
          </a:xfrm>
        </p:spPr>
        <p:txBody>
          <a:bodyPr>
            <a:normAutofit/>
          </a:bodyPr>
          <a:lstStyle>
            <a:lvl1pPr algn="ctr">
              <a:defRPr sz="44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016682" y="5637215"/>
            <a:ext cx="9411177" cy="80708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FFFF"/>
                </a:solidFill>
                <a:latin typeface="+mn-lt"/>
              </a:defRPr>
            </a:lvl1pPr>
            <a:lvl2pPr marL="521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5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3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7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8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7" name="Kuva 6" descr="STTK_MARK_WHITE_RGB.png">
            <a:extLst>
              <a:ext uri="{FF2B5EF4-FFF2-40B4-BE49-F238E27FC236}">
                <a16:creationId xmlns:a16="http://schemas.microsoft.com/office/drawing/2014/main" id="{86A2857C-A49B-4482-B614-3B95DBC8FE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157" y="430627"/>
            <a:ext cx="2016224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274457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382" userDrawn="1">
          <p15:clr>
            <a:srgbClr val="FBAE40"/>
          </p15:clr>
        </p15:guide>
        <p15:guide id="2" pos="4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ukautettu asettelu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1"/>
          <p:cNvSpPr>
            <a:spLocks noGrp="1"/>
          </p:cNvSpPr>
          <p:nvPr>
            <p:ph type="ctrTitle"/>
          </p:nvPr>
        </p:nvSpPr>
        <p:spPr>
          <a:xfrm>
            <a:off x="1008341" y="3136900"/>
            <a:ext cx="11427857" cy="833598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4614728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ukautettu asettel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1"/>
          <p:cNvSpPr>
            <a:spLocks noGrp="1"/>
          </p:cNvSpPr>
          <p:nvPr>
            <p:ph type="ctrTitle"/>
          </p:nvPr>
        </p:nvSpPr>
        <p:spPr>
          <a:xfrm>
            <a:off x="1008341" y="3136900"/>
            <a:ext cx="11427857" cy="833598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4614728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STTK_MARK_WHITE_RGB.png">
            <a:extLst>
              <a:ext uri="{FF2B5EF4-FFF2-40B4-BE49-F238E27FC236}">
                <a16:creationId xmlns:a16="http://schemas.microsoft.com/office/drawing/2014/main" id="{506750E7-DDB6-4DB2-B677-D1816123CA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335" y="2828554"/>
            <a:ext cx="1905742" cy="1905742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610D7B18-2230-40A4-ABBE-0A59A6D7514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46686" y="5958578"/>
            <a:ext cx="631790" cy="630528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3F878E5D-4543-4705-82BD-33866431099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053226" y="5958578"/>
            <a:ext cx="631790" cy="630528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EE4AB226-7E36-44FF-80B5-77F52441F1E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760171" y="5956880"/>
            <a:ext cx="633924" cy="633924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326A0D5E-E133-4397-95DC-FA6F0D90F80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469250" y="5957948"/>
            <a:ext cx="631790" cy="631790"/>
          </a:xfrm>
          <a:prstGeom prst="rect">
            <a:avLst/>
          </a:prstGeom>
        </p:spPr>
      </p:pic>
      <p:sp>
        <p:nvSpPr>
          <p:cNvPr id="2" name="Tekstiruutu 1">
            <a:extLst>
              <a:ext uri="{FF2B5EF4-FFF2-40B4-BE49-F238E27FC236}">
                <a16:creationId xmlns:a16="http://schemas.microsoft.com/office/drawing/2014/main" id="{CB216AED-C851-4128-B9B1-0CBB3C7BD440}"/>
              </a:ext>
            </a:extLst>
          </p:cNvPr>
          <p:cNvSpPr txBox="1"/>
          <p:nvPr userDrawn="1"/>
        </p:nvSpPr>
        <p:spPr>
          <a:xfrm>
            <a:off x="4922069" y="3519815"/>
            <a:ext cx="530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>
                <a:solidFill>
                  <a:schemeClr val="bg1"/>
                </a:solidFill>
              </a:rPr>
              <a:t>Keskusteleva keskusjärjestö</a:t>
            </a:r>
          </a:p>
        </p:txBody>
      </p:sp>
    </p:spTree>
    <p:extLst>
      <p:ext uri="{BB962C8B-B14F-4D97-AF65-F5344CB8AC3E}">
        <p14:creationId xmlns:p14="http://schemas.microsoft.com/office/powerpoint/2010/main" val="1940563105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382" userDrawn="1">
          <p15:clr>
            <a:srgbClr val="FBAE40"/>
          </p15:clr>
        </p15:guide>
        <p15:guide id="2" pos="423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101006" y="533400"/>
            <a:ext cx="8873474" cy="825501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101006" y="2095500"/>
            <a:ext cx="10847024" cy="4178300"/>
          </a:xfrm>
        </p:spPr>
        <p:txBody>
          <a:bodyPr/>
          <a:lstStyle>
            <a:lvl1pPr marL="361950" indent="-361950"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576380" y="6757517"/>
            <a:ext cx="1707973" cy="40265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810971" y="6757517"/>
            <a:ext cx="3137059" cy="402652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7C692F89-34A2-CD40-86F8-CD5CB5F29CAD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815B719E-4503-4246-B904-DCD1C6E12A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533" y="117898"/>
            <a:ext cx="1674266" cy="167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09681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101006" y="533400"/>
            <a:ext cx="8873474" cy="825501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2101006" y="2095500"/>
            <a:ext cx="10847024" cy="4178300"/>
          </a:xfr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  <a:lvl2pPr marL="521270" indent="0">
              <a:buNone/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marL="0" indent="0">
              <a:buNone/>
            </a:pPr>
            <a:r>
              <a:rPr lang="fi-FI" sz="2400" dirty="0"/>
              <a:t>Tähän teksti- ja/tai kuvasisältöä </a:t>
            </a:r>
            <a:r>
              <a:rPr lang="fi-FI" sz="2400" dirty="0" err="1"/>
              <a:t>lorem</a:t>
            </a:r>
            <a:r>
              <a:rPr lang="fi-FI" sz="2400" dirty="0"/>
              <a:t> </a:t>
            </a:r>
            <a:r>
              <a:rPr lang="fi-FI" sz="2400" dirty="0" err="1"/>
              <a:t>ipsum</a:t>
            </a:r>
            <a:r>
              <a:rPr lang="fi-FI" sz="2400" dirty="0"/>
              <a:t> </a:t>
            </a:r>
            <a:r>
              <a:rPr lang="fi-FI" sz="2400" dirty="0" err="1"/>
              <a:t>dolor</a:t>
            </a:r>
            <a:r>
              <a:rPr lang="fi-FI" sz="2400" dirty="0"/>
              <a:t> </a:t>
            </a:r>
            <a:r>
              <a:rPr lang="fi-FI" sz="2400" dirty="0" err="1"/>
              <a:t>sit</a:t>
            </a:r>
            <a:r>
              <a:rPr lang="fi-FI" sz="2400" dirty="0"/>
              <a:t> et </a:t>
            </a:r>
            <a:r>
              <a:rPr lang="fi-FI" sz="2400" dirty="0" err="1"/>
              <a:t>amet</a:t>
            </a:r>
            <a:r>
              <a:rPr lang="fi-FI" sz="2400" dirty="0"/>
              <a:t> et </a:t>
            </a:r>
            <a:r>
              <a:rPr lang="fi-FI" sz="2400" dirty="0" err="1"/>
              <a:t>sit</a:t>
            </a:r>
            <a:r>
              <a:rPr lang="fi-FI" sz="2400" dirty="0"/>
              <a:t> </a:t>
            </a:r>
            <a:r>
              <a:rPr lang="fi-FI" sz="2400" dirty="0" err="1"/>
              <a:t>lorem</a:t>
            </a:r>
            <a:r>
              <a:rPr lang="fi-FI" sz="2400" dirty="0"/>
              <a:t> </a:t>
            </a:r>
            <a:r>
              <a:rPr lang="fi-FI" sz="2400" dirty="0" err="1"/>
              <a:t>dolor</a:t>
            </a:r>
            <a:r>
              <a:rPr lang="fi-FI" sz="2400" dirty="0"/>
              <a:t>. Et </a:t>
            </a:r>
            <a:r>
              <a:rPr lang="fi-FI" sz="2400" dirty="0" err="1"/>
              <a:t>lorem</a:t>
            </a:r>
            <a:r>
              <a:rPr lang="fi-FI" sz="2400" dirty="0"/>
              <a:t> </a:t>
            </a:r>
            <a:r>
              <a:rPr lang="fi-FI" sz="2400" dirty="0" err="1"/>
              <a:t>ipsum</a:t>
            </a:r>
            <a:r>
              <a:rPr lang="fi-FI" sz="2400" dirty="0"/>
              <a:t> </a:t>
            </a:r>
            <a:r>
              <a:rPr lang="fi-FI" sz="2400" dirty="0" err="1"/>
              <a:t>dolor</a:t>
            </a:r>
            <a:r>
              <a:rPr lang="fi-FI" sz="2400" dirty="0"/>
              <a:t> </a:t>
            </a:r>
            <a:r>
              <a:rPr lang="fi-FI" sz="2400" dirty="0" err="1"/>
              <a:t>sit</a:t>
            </a:r>
            <a:r>
              <a:rPr lang="fi-FI" sz="2400" dirty="0"/>
              <a:t> et </a:t>
            </a:r>
            <a:r>
              <a:rPr lang="fi-FI" sz="2400" dirty="0" err="1"/>
              <a:t>amet</a:t>
            </a:r>
            <a:r>
              <a:rPr lang="fi-FI" sz="2400" dirty="0"/>
              <a:t> et </a:t>
            </a:r>
            <a:r>
              <a:rPr lang="fi-FI" sz="2400" dirty="0" err="1"/>
              <a:t>sit</a:t>
            </a:r>
            <a:r>
              <a:rPr lang="fi-FI" sz="2400" dirty="0"/>
              <a:t> </a:t>
            </a:r>
            <a:r>
              <a:rPr lang="fi-FI" sz="2400" dirty="0" err="1"/>
              <a:t>lorem</a:t>
            </a:r>
            <a:r>
              <a:rPr lang="fi-FI" sz="2400" dirty="0"/>
              <a:t> </a:t>
            </a:r>
            <a:r>
              <a:rPr lang="fi-FI" sz="2400" dirty="0" err="1"/>
              <a:t>dolor</a:t>
            </a:r>
            <a:r>
              <a:rPr lang="fi-FI" sz="2400" dirty="0"/>
              <a:t>. </a:t>
            </a:r>
            <a:r>
              <a:rPr lang="fi-FI" sz="2400" dirty="0" err="1"/>
              <a:t>Amet</a:t>
            </a:r>
            <a:r>
              <a:rPr lang="fi-FI" sz="2400" dirty="0"/>
              <a:t> </a:t>
            </a:r>
            <a:r>
              <a:rPr lang="fi-FI" sz="2400" dirty="0" err="1"/>
              <a:t>lorem</a:t>
            </a:r>
            <a:r>
              <a:rPr lang="fi-FI" sz="2400" dirty="0"/>
              <a:t> </a:t>
            </a:r>
            <a:r>
              <a:rPr lang="fi-FI" sz="2400" dirty="0" err="1"/>
              <a:t>ipsum</a:t>
            </a:r>
            <a:r>
              <a:rPr lang="fi-FI" sz="2400" dirty="0"/>
              <a:t> </a:t>
            </a:r>
            <a:r>
              <a:rPr lang="fi-FI" sz="2400" dirty="0" err="1"/>
              <a:t>dolor</a:t>
            </a:r>
            <a:r>
              <a:rPr lang="fi-FI" sz="2400" dirty="0"/>
              <a:t> </a:t>
            </a:r>
            <a:r>
              <a:rPr lang="fi-FI" sz="2400" dirty="0" err="1"/>
              <a:t>sit</a:t>
            </a:r>
            <a:r>
              <a:rPr lang="fi-FI" sz="2400" dirty="0"/>
              <a:t> et </a:t>
            </a:r>
            <a:r>
              <a:rPr lang="fi-FI" sz="2400" dirty="0" err="1"/>
              <a:t>amet</a:t>
            </a:r>
            <a:r>
              <a:rPr lang="fi-FI" sz="2400" dirty="0"/>
              <a:t> et </a:t>
            </a:r>
            <a:r>
              <a:rPr lang="fi-FI" sz="2400" dirty="0" err="1"/>
              <a:t>sit</a:t>
            </a:r>
            <a:r>
              <a:rPr lang="fi-FI" sz="2400" dirty="0"/>
              <a:t> </a:t>
            </a:r>
            <a:r>
              <a:rPr lang="fi-FI" sz="2400" dirty="0" err="1"/>
              <a:t>lorem</a:t>
            </a:r>
            <a:r>
              <a:rPr lang="fi-FI" sz="2400" dirty="0"/>
              <a:t> </a:t>
            </a:r>
            <a:r>
              <a:rPr lang="fi-FI" sz="2400" dirty="0" err="1"/>
              <a:t>dolor</a:t>
            </a:r>
            <a:r>
              <a:rPr lang="fi-FI" sz="2400" dirty="0"/>
              <a:t> </a:t>
            </a:r>
            <a:r>
              <a:rPr lang="fi-FI" sz="2400" dirty="0" err="1"/>
              <a:t>lorem</a:t>
            </a:r>
            <a:r>
              <a:rPr lang="fi-FI" sz="2400" dirty="0"/>
              <a:t> </a:t>
            </a:r>
            <a:r>
              <a:rPr lang="fi-FI" sz="2400" dirty="0" err="1"/>
              <a:t>ipsum</a:t>
            </a:r>
            <a:r>
              <a:rPr lang="fi-FI" sz="2400" dirty="0"/>
              <a:t> </a:t>
            </a:r>
            <a:r>
              <a:rPr lang="fi-FI" sz="2400" dirty="0" err="1"/>
              <a:t>dolor</a:t>
            </a:r>
            <a:r>
              <a:rPr lang="fi-FI" sz="2400" dirty="0"/>
              <a:t> </a:t>
            </a:r>
            <a:r>
              <a:rPr lang="fi-FI" sz="2400" dirty="0" err="1"/>
              <a:t>sit</a:t>
            </a:r>
            <a:r>
              <a:rPr lang="fi-FI" sz="2400" dirty="0"/>
              <a:t> et </a:t>
            </a:r>
            <a:r>
              <a:rPr lang="fi-FI" sz="2400" dirty="0" err="1"/>
              <a:t>amet</a:t>
            </a:r>
            <a:r>
              <a:rPr lang="fi-FI" sz="2400" dirty="0"/>
              <a:t> et </a:t>
            </a:r>
            <a:r>
              <a:rPr lang="fi-FI" sz="2400" dirty="0" err="1"/>
              <a:t>sit</a:t>
            </a:r>
            <a:r>
              <a:rPr lang="fi-FI" sz="2400" dirty="0"/>
              <a:t> </a:t>
            </a:r>
            <a:r>
              <a:rPr lang="fi-FI" sz="2400" dirty="0" err="1"/>
              <a:t>lorem</a:t>
            </a:r>
            <a:r>
              <a:rPr lang="fi-FI" sz="2400" dirty="0"/>
              <a:t> </a:t>
            </a:r>
            <a:r>
              <a:rPr lang="fi-FI" sz="2400" dirty="0" err="1"/>
              <a:t>dolor</a:t>
            </a:r>
            <a:r>
              <a:rPr lang="fi-FI" sz="2400" dirty="0"/>
              <a:t> </a:t>
            </a:r>
            <a:r>
              <a:rPr lang="fi-FI" sz="2400" dirty="0" err="1"/>
              <a:t>lorem</a:t>
            </a:r>
            <a:r>
              <a:rPr lang="fi-FI" sz="2400" dirty="0"/>
              <a:t> </a:t>
            </a:r>
            <a:r>
              <a:rPr lang="fi-FI" sz="2400" dirty="0" err="1"/>
              <a:t>ipsum</a:t>
            </a:r>
            <a:r>
              <a:rPr lang="fi-FI" sz="2400" dirty="0"/>
              <a:t> </a:t>
            </a:r>
            <a:r>
              <a:rPr lang="fi-FI" sz="2400" dirty="0" err="1"/>
              <a:t>dolor</a:t>
            </a:r>
            <a:r>
              <a:rPr lang="fi-FI" sz="2400" dirty="0"/>
              <a:t> </a:t>
            </a:r>
            <a:r>
              <a:rPr lang="fi-FI" sz="2400" dirty="0" err="1"/>
              <a:t>sit</a:t>
            </a:r>
            <a:r>
              <a:rPr lang="fi-FI" sz="2400" dirty="0"/>
              <a:t> </a:t>
            </a:r>
            <a:r>
              <a:rPr lang="fi-FI" sz="2400" dirty="0" err="1"/>
              <a:t>amer</a:t>
            </a:r>
            <a:r>
              <a:rPr lang="fi-FI" sz="2400" dirty="0"/>
              <a:t> </a:t>
            </a:r>
            <a:r>
              <a:rPr lang="fi-FI" sz="2400" dirty="0" err="1"/>
              <a:t>lorem</a:t>
            </a:r>
            <a:r>
              <a:rPr lang="fi-FI" sz="2400" dirty="0"/>
              <a:t> </a:t>
            </a:r>
            <a:r>
              <a:rPr lang="fi-FI" sz="2400" dirty="0" err="1"/>
              <a:t>ipsum</a:t>
            </a:r>
            <a:r>
              <a:rPr lang="fi-FI" sz="2400" dirty="0"/>
              <a:t> </a:t>
            </a:r>
            <a:r>
              <a:rPr lang="fi-FI" sz="2400" dirty="0" err="1"/>
              <a:t>dolor</a:t>
            </a:r>
            <a:r>
              <a:rPr lang="fi-FI" sz="2400" dirty="0"/>
              <a:t> </a:t>
            </a:r>
            <a:r>
              <a:rPr lang="fi-FI" sz="2400" dirty="0" err="1"/>
              <a:t>sit</a:t>
            </a:r>
            <a:r>
              <a:rPr lang="fi-FI" sz="2400" dirty="0"/>
              <a:t> et </a:t>
            </a:r>
            <a:r>
              <a:rPr lang="fi-FI" sz="2400" dirty="0" err="1"/>
              <a:t>amet</a:t>
            </a:r>
            <a:r>
              <a:rPr lang="fi-FI" sz="2400" dirty="0"/>
              <a:t> et </a:t>
            </a:r>
            <a:r>
              <a:rPr lang="fi-FI" sz="2400" dirty="0" err="1"/>
              <a:t>sit</a:t>
            </a:r>
            <a:r>
              <a:rPr lang="fi-FI" sz="2400" dirty="0"/>
              <a:t> </a:t>
            </a:r>
            <a:r>
              <a:rPr lang="fi-FI" sz="2400" dirty="0" err="1"/>
              <a:t>lorem</a:t>
            </a:r>
            <a:r>
              <a:rPr lang="fi-FI" sz="2400" dirty="0"/>
              <a:t> </a:t>
            </a:r>
            <a:r>
              <a:rPr lang="fi-FI" sz="2400" dirty="0" err="1"/>
              <a:t>dolor</a:t>
            </a:r>
            <a:r>
              <a:rPr lang="fi-FI" sz="2400" dirty="0"/>
              <a:t> </a:t>
            </a:r>
            <a:r>
              <a:rPr lang="fi-FI" sz="2400" dirty="0" err="1"/>
              <a:t>lorem</a:t>
            </a:r>
            <a:r>
              <a:rPr lang="fi-FI" sz="2400" dirty="0"/>
              <a:t> </a:t>
            </a:r>
            <a:r>
              <a:rPr lang="fi-FI" sz="2400" dirty="0" err="1"/>
              <a:t>ipsum</a:t>
            </a:r>
            <a:r>
              <a:rPr lang="fi-FI" sz="2400" dirty="0"/>
              <a:t> </a:t>
            </a:r>
            <a:r>
              <a:rPr lang="fi-FI" sz="2400" dirty="0" err="1"/>
              <a:t>dolor</a:t>
            </a:r>
            <a:r>
              <a:rPr lang="fi-FI" sz="2400" dirty="0"/>
              <a:t> </a:t>
            </a:r>
            <a:r>
              <a:rPr lang="fi-FI" sz="2400" dirty="0" err="1"/>
              <a:t>sit</a:t>
            </a:r>
            <a:r>
              <a:rPr lang="fi-FI" sz="2400" dirty="0"/>
              <a:t> et </a:t>
            </a:r>
            <a:r>
              <a:rPr lang="fi-FI" sz="2400" dirty="0" err="1"/>
              <a:t>amet</a:t>
            </a:r>
            <a:r>
              <a:rPr lang="fi-FI" sz="2400" dirty="0"/>
              <a:t> et </a:t>
            </a:r>
            <a:r>
              <a:rPr lang="fi-FI" sz="2400" dirty="0" err="1"/>
              <a:t>sit</a:t>
            </a:r>
            <a:r>
              <a:rPr lang="fi-FI" sz="2400" dirty="0"/>
              <a:t> </a:t>
            </a:r>
            <a:r>
              <a:rPr lang="fi-FI" sz="2400" dirty="0" err="1"/>
              <a:t>lorem</a:t>
            </a:r>
            <a:r>
              <a:rPr lang="fi-FI" sz="2400" dirty="0"/>
              <a:t> </a:t>
            </a:r>
            <a:r>
              <a:rPr lang="fi-FI" sz="2400" dirty="0" err="1"/>
              <a:t>dolor</a:t>
            </a:r>
            <a:r>
              <a:rPr lang="fi-FI" sz="2400" dirty="0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576380" y="6757517"/>
            <a:ext cx="1707973" cy="40265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810971" y="6757517"/>
            <a:ext cx="3137059" cy="402652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7C692F89-34A2-CD40-86F8-CD5CB5F29CAD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815B719E-4503-4246-B904-DCD1C6E12A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533" y="117898"/>
            <a:ext cx="1674266" cy="167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083851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101006" y="533400"/>
            <a:ext cx="8873474" cy="825501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576380" y="6757517"/>
            <a:ext cx="1707973" cy="40265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810971" y="6757517"/>
            <a:ext cx="3137059" cy="402652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7C692F89-34A2-CD40-86F8-CD5CB5F29CAD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815B719E-4503-4246-B904-DCD1C6E12A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533" y="117898"/>
            <a:ext cx="1674266" cy="1674266"/>
          </a:xfrm>
          <a:prstGeom prst="rect">
            <a:avLst/>
          </a:prstGeom>
        </p:spPr>
      </p:pic>
      <p:graphicFrame>
        <p:nvGraphicFramePr>
          <p:cNvPr id="5" name="Sisällön paikkamerkki 5">
            <a:extLst>
              <a:ext uri="{FF2B5EF4-FFF2-40B4-BE49-F238E27FC236}">
                <a16:creationId xmlns:a16="http://schemas.microsoft.com/office/drawing/2014/main" id="{6F075239-46E3-CC3A-2307-83D2DE1051C9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079958207"/>
              </p:ext>
            </p:extLst>
          </p:nvPr>
        </p:nvGraphicFramePr>
        <p:xfrm>
          <a:off x="2100263" y="2095500"/>
          <a:ext cx="10847387" cy="4178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1479017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101006" y="533400"/>
            <a:ext cx="8873474" cy="825501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576380" y="6757517"/>
            <a:ext cx="1707973" cy="40265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810971" y="6757517"/>
            <a:ext cx="3137059" cy="402652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7C692F89-34A2-CD40-86F8-CD5CB5F29CAD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815B719E-4503-4246-B904-DCD1C6E12A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533" y="117898"/>
            <a:ext cx="1674266" cy="1674266"/>
          </a:xfrm>
          <a:prstGeom prst="rect">
            <a:avLst/>
          </a:prstGeom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0211D00-3E76-2E37-69DF-B686928C1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1006" y="2095500"/>
            <a:ext cx="4261223" cy="4178300"/>
          </a:xfrm>
        </p:spPr>
        <p:txBody>
          <a:bodyPr/>
          <a:lstStyle>
            <a:lvl1pPr marL="361950" indent="-361950"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 marL="1042541" indent="0">
              <a:buNone/>
              <a:defRPr>
                <a:latin typeface="+mn-lt"/>
              </a:defRPr>
            </a:lvl3pPr>
            <a:lvl4pPr marL="1563813" indent="0">
              <a:buNone/>
              <a:defRPr>
                <a:latin typeface="+mn-lt"/>
              </a:defRPr>
            </a:lvl4pPr>
            <a:lvl5pPr marL="2085083" indent="0">
              <a:buNone/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8D8ABF54-0C95-FC0F-66FF-E2D0DE7DB97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22269" y="2095500"/>
            <a:ext cx="4252119" cy="4133850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419266481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/>
          <p:cNvSpPr>
            <a:spLocks noGrp="1"/>
          </p:cNvSpPr>
          <p:nvPr>
            <p:ph type="ctrTitle"/>
          </p:nvPr>
        </p:nvSpPr>
        <p:spPr>
          <a:xfrm>
            <a:off x="1008341" y="3136900"/>
            <a:ext cx="11427857" cy="833598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40177476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kautettu asette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1"/>
          <p:cNvSpPr>
            <a:spLocks noGrp="1"/>
          </p:cNvSpPr>
          <p:nvPr>
            <p:ph type="ctrTitle"/>
          </p:nvPr>
        </p:nvSpPr>
        <p:spPr>
          <a:xfrm>
            <a:off x="1008341" y="3136900"/>
            <a:ext cx="11427857" cy="833598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5442716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ukautettu asettelu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1"/>
          <p:cNvSpPr>
            <a:spLocks noGrp="1"/>
          </p:cNvSpPr>
          <p:nvPr>
            <p:ph type="ctrTitle"/>
          </p:nvPr>
        </p:nvSpPr>
        <p:spPr>
          <a:xfrm>
            <a:off x="1008341" y="3136900"/>
            <a:ext cx="11427857" cy="833598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6736822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kautettu asettelu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1"/>
          <p:cNvSpPr>
            <a:spLocks noGrp="1"/>
          </p:cNvSpPr>
          <p:nvPr>
            <p:ph type="ctrTitle"/>
          </p:nvPr>
        </p:nvSpPr>
        <p:spPr>
          <a:xfrm>
            <a:off x="1008341" y="3136900"/>
            <a:ext cx="11427857" cy="833598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461472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2699690" y="533400"/>
            <a:ext cx="8274790" cy="82550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2699690" y="2095500"/>
            <a:ext cx="8274790" cy="41783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930381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9" r:id="rId4"/>
    <p:sldLayoutId id="2147483660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1" r:id="rId12"/>
  </p:sldLayoutIdLst>
  <p:transition spd="slow">
    <p:push dir="u"/>
  </p:transition>
  <p:hf hdr="0" ftr="0"/>
  <p:txStyles>
    <p:titleStyle>
      <a:lvl1pPr algn="l" defTabSz="521271" rtl="0" eaLnBrk="1" latinLnBrk="0" hangingPunct="1">
        <a:spcBef>
          <a:spcPct val="0"/>
        </a:spcBef>
        <a:buNone/>
        <a:defRPr sz="3600" b="1" i="0" kern="1200" baseline="0">
          <a:solidFill>
            <a:schemeClr val="tx2"/>
          </a:solidFill>
          <a:latin typeface="Arial"/>
          <a:ea typeface="+mj-ea"/>
          <a:cs typeface="+mj-cs"/>
        </a:defRPr>
      </a:lvl1pPr>
    </p:titleStyle>
    <p:bodyStyle>
      <a:lvl1pPr marL="361950" indent="-361950" algn="l" defTabSz="521271" rtl="0" eaLnBrk="1" latinLnBrk="0" hangingPunct="1">
        <a:lnSpc>
          <a:spcPts val="3540"/>
        </a:lnSpc>
        <a:spcBef>
          <a:spcPct val="20000"/>
        </a:spcBef>
        <a:buFont typeface="Arial"/>
        <a:buChar char="•"/>
        <a:defRPr sz="27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47064" indent="-325794" algn="l" defTabSz="521271" rtl="0" eaLnBrk="1" latinLnBrk="0" hangingPunct="1">
        <a:lnSpc>
          <a:spcPts val="3540"/>
        </a:lnSpc>
        <a:spcBef>
          <a:spcPct val="20000"/>
        </a:spcBef>
        <a:buFont typeface="Arial"/>
        <a:buChar char="–"/>
        <a:defRPr sz="27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03176" indent="-260635" algn="l" defTabSz="521271" rtl="0" eaLnBrk="1" latinLnBrk="0" hangingPunct="1">
        <a:lnSpc>
          <a:spcPts val="3540"/>
        </a:lnSpc>
        <a:spcBef>
          <a:spcPct val="20000"/>
        </a:spcBef>
        <a:buFont typeface="Arial"/>
        <a:buChar char="•"/>
        <a:defRPr sz="27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4448" indent="-260635" algn="l" defTabSz="521271" rtl="0" eaLnBrk="1" latinLnBrk="0" hangingPunct="1">
        <a:lnSpc>
          <a:spcPts val="3540"/>
        </a:lnSpc>
        <a:spcBef>
          <a:spcPct val="20000"/>
        </a:spcBef>
        <a:buFont typeface="Arial"/>
        <a:buChar char="–"/>
        <a:defRPr sz="27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345718" indent="-260635" algn="l" defTabSz="521271" rtl="0" eaLnBrk="1" latinLnBrk="0" hangingPunct="1">
        <a:lnSpc>
          <a:spcPts val="3540"/>
        </a:lnSpc>
        <a:spcBef>
          <a:spcPct val="20000"/>
        </a:spcBef>
        <a:buFont typeface="Arial"/>
        <a:buChar char="»"/>
        <a:defRPr sz="27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866989" indent="-260635" algn="l" defTabSz="521271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259" indent="-260635" algn="l" defTabSz="521271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9530" indent="-260635" algn="l" defTabSz="521271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0800" indent="-260635" algn="l" defTabSz="521271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521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271" algn="l" defTabSz="521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541" algn="l" defTabSz="521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811" algn="l" defTabSz="521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083" algn="l" defTabSz="521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354" algn="l" defTabSz="521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7624" algn="l" defTabSz="521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8894" algn="l" defTabSz="521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165" algn="l" defTabSz="521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://twitter.com/PatrizioLaina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08341" y="3136900"/>
            <a:ext cx="11762600" cy="833598"/>
          </a:xfrm>
        </p:spPr>
        <p:txBody>
          <a:bodyPr>
            <a:normAutofit fontScale="90000"/>
          </a:bodyPr>
          <a:lstStyle/>
          <a:p>
            <a:r>
              <a:rPr lang="en-US" dirty="0"/>
              <a:t>EU`s new fiscal rules and </a:t>
            </a:r>
            <a:br>
              <a:rPr lang="en-US" dirty="0"/>
            </a:br>
            <a:r>
              <a:rPr lang="en-US" dirty="0"/>
              <a:t>its implications for Finland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016682" y="4429497"/>
            <a:ext cx="9411177" cy="2684498"/>
          </a:xfrm>
        </p:spPr>
        <p:txBody>
          <a:bodyPr>
            <a:normAutofit/>
          </a:bodyPr>
          <a:lstStyle/>
          <a:p>
            <a:r>
              <a:rPr lang="fi-FI" dirty="0" err="1">
                <a:latin typeface="+mn-lt"/>
              </a:rPr>
              <a:t>Commentary</a:t>
            </a:r>
            <a:r>
              <a:rPr lang="fi-FI" dirty="0">
                <a:latin typeface="+mn-lt"/>
              </a:rPr>
              <a:t> on </a:t>
            </a:r>
            <a:r>
              <a:rPr lang="fi-FI" dirty="0" err="1">
                <a:latin typeface="+mn-lt"/>
              </a:rPr>
              <a:t>Zsolt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Darvas</a:t>
            </a:r>
            <a:r>
              <a:rPr lang="fi-FI" dirty="0">
                <a:latin typeface="+mn-lt"/>
              </a:rPr>
              <a:t> (</a:t>
            </a:r>
            <a:r>
              <a:rPr lang="fi-FI" dirty="0" err="1">
                <a:latin typeface="+mn-lt"/>
              </a:rPr>
              <a:t>Bruegel</a:t>
            </a:r>
            <a:r>
              <a:rPr lang="fi-FI" dirty="0">
                <a:latin typeface="+mn-lt"/>
              </a:rPr>
              <a:t>)</a:t>
            </a:r>
            <a:br>
              <a:rPr lang="fi-FI" dirty="0">
                <a:latin typeface="+mn-lt"/>
              </a:rPr>
            </a:br>
            <a:r>
              <a:rPr lang="fi-FI" dirty="0">
                <a:latin typeface="+mn-lt"/>
              </a:rPr>
              <a:t>UTAK, 18 </a:t>
            </a:r>
            <a:r>
              <a:rPr lang="fi-FI" dirty="0" err="1">
                <a:latin typeface="+mn-lt"/>
              </a:rPr>
              <a:t>Sept</a:t>
            </a:r>
            <a:r>
              <a:rPr lang="fi-FI" dirty="0">
                <a:latin typeface="+mn-lt"/>
              </a:rPr>
              <a:t> 2024</a:t>
            </a:r>
            <a:br>
              <a:rPr lang="fi-FI" dirty="0">
                <a:latin typeface="+mn-lt"/>
              </a:rPr>
            </a:br>
            <a:br>
              <a:rPr lang="fi-FI" dirty="0">
                <a:latin typeface="+mn-lt"/>
              </a:rPr>
            </a:br>
            <a:r>
              <a:rPr lang="fi-FI" dirty="0">
                <a:latin typeface="+mn-lt"/>
              </a:rPr>
              <a:t>Patrizio Lainà</a:t>
            </a:r>
            <a:br>
              <a:rPr lang="fi-FI" dirty="0">
                <a:latin typeface="+mn-lt"/>
              </a:rPr>
            </a:br>
            <a:r>
              <a:rPr lang="fi-FI" dirty="0" err="1">
                <a:latin typeface="+mn-lt"/>
              </a:rPr>
              <a:t>Chief</a:t>
            </a:r>
            <a:r>
              <a:rPr lang="fi-FI" dirty="0">
                <a:latin typeface="+mn-lt"/>
              </a:rPr>
              <a:t> Economist, STTK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AFC498E7-4E8A-4BC6-8CCA-0193A863B5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5693" y="448855"/>
            <a:ext cx="2166696" cy="216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47453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250309-FF3E-5F96-EEDB-4F10795C5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good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BB61BAB-0674-A4F1-90E0-662D79C27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 err="1">
                <a:sym typeface="Wingdings" panose="05000000000000000000" pitchFamily="2" charset="2"/>
              </a:rPr>
              <a:t>Politically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neutral</a:t>
            </a:r>
            <a:r>
              <a:rPr lang="fi-FI" dirty="0">
                <a:sym typeface="Wingdings" panose="05000000000000000000" pitchFamily="2" charset="2"/>
              </a:rPr>
              <a:t>: </a:t>
            </a:r>
            <a:r>
              <a:rPr lang="fi-FI" dirty="0" err="1">
                <a:sym typeface="Wingdings" panose="05000000000000000000" pitchFamily="2" charset="2"/>
              </a:rPr>
              <a:t>revenue</a:t>
            </a:r>
            <a:r>
              <a:rPr lang="fi-FI" dirty="0">
                <a:sym typeface="Wingdings" panose="05000000000000000000" pitchFamily="2" charset="2"/>
              </a:rPr>
              <a:t> (</a:t>
            </a:r>
            <a:r>
              <a:rPr lang="fi-FI" dirty="0" err="1">
                <a:sym typeface="Wingdings" panose="05000000000000000000" pitchFamily="2" charset="2"/>
              </a:rPr>
              <a:t>taxes</a:t>
            </a:r>
            <a:r>
              <a:rPr lang="fi-FI" dirty="0">
                <a:sym typeface="Wingdings" panose="05000000000000000000" pitchFamily="2" charset="2"/>
              </a:rPr>
              <a:t>) and </a:t>
            </a:r>
            <a:r>
              <a:rPr lang="fi-FI" dirty="0" err="1">
                <a:sym typeface="Wingdings" panose="05000000000000000000" pitchFamily="2" charset="2"/>
              </a:rPr>
              <a:t>expenditures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symmetrically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treated</a:t>
            </a:r>
            <a:r>
              <a:rPr lang="fi-FI" dirty="0">
                <a:sym typeface="Wingdings" panose="05000000000000000000" pitchFamily="2" charset="2"/>
              </a:rPr>
              <a:t> </a:t>
            </a:r>
          </a:p>
          <a:p>
            <a:r>
              <a:rPr lang="fi-FI" dirty="0"/>
              <a:t>One single </a:t>
            </a:r>
            <a:r>
              <a:rPr lang="fi-FI" dirty="0" err="1"/>
              <a:t>operational</a:t>
            </a:r>
            <a:r>
              <a:rPr lang="fi-FI" dirty="0"/>
              <a:t> </a:t>
            </a:r>
            <a:r>
              <a:rPr lang="fi-FI" dirty="0" err="1"/>
              <a:t>indicator</a:t>
            </a:r>
            <a:endParaRPr lang="fi-FI" dirty="0"/>
          </a:p>
          <a:p>
            <a:r>
              <a:rPr lang="fi-FI" dirty="0" err="1"/>
              <a:t>Joint</a:t>
            </a:r>
            <a:r>
              <a:rPr lang="fi-FI" dirty="0"/>
              <a:t> </a:t>
            </a:r>
            <a:r>
              <a:rPr lang="fi-FI" dirty="0" err="1"/>
              <a:t>funding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EU </a:t>
            </a:r>
            <a:r>
              <a:rPr lang="fi-FI" dirty="0" err="1"/>
              <a:t>excluded</a:t>
            </a:r>
            <a:r>
              <a:rPr lang="fi-FI" dirty="0"/>
              <a:t> </a:t>
            </a: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dirty="0" err="1">
                <a:sym typeface="Wingdings" panose="05000000000000000000" pitchFamily="2" charset="2"/>
              </a:rPr>
              <a:t>incentives</a:t>
            </a:r>
            <a:r>
              <a:rPr lang="fi-FI" dirty="0">
                <a:sym typeface="Wingdings" panose="05000000000000000000" pitchFamily="2" charset="2"/>
              </a:rPr>
              <a:t> to </a:t>
            </a:r>
            <a:r>
              <a:rPr lang="fi-FI" dirty="0" err="1">
                <a:sym typeface="Wingdings" panose="05000000000000000000" pitchFamily="2" charset="2"/>
              </a:rPr>
              <a:t>increase</a:t>
            </a:r>
            <a:endParaRPr lang="fi-FI" dirty="0">
              <a:sym typeface="Wingdings" panose="05000000000000000000" pitchFamily="2" charset="2"/>
            </a:endParaRPr>
          </a:p>
          <a:p>
            <a:r>
              <a:rPr lang="fi-FI" dirty="0">
                <a:sym typeface="Wingdings" panose="05000000000000000000" pitchFamily="2" charset="2"/>
              </a:rPr>
              <a:t>Focus on long-</a:t>
            </a:r>
            <a:r>
              <a:rPr lang="fi-FI" dirty="0" err="1">
                <a:sym typeface="Wingdings" panose="05000000000000000000" pitchFamily="2" charset="2"/>
              </a:rPr>
              <a:t>term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debt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sustainability</a:t>
            </a:r>
            <a:r>
              <a:rPr lang="fi-FI" dirty="0">
                <a:sym typeface="Wingdings" panose="05000000000000000000" pitchFamily="2" charset="2"/>
              </a:rPr>
              <a:t> (DSA)</a:t>
            </a:r>
          </a:p>
          <a:p>
            <a:endParaRPr lang="fi-F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dirty="0">
                <a:sym typeface="Wingdings" panose="05000000000000000000" pitchFamily="2" charset="2"/>
              </a:rPr>
              <a:t>And </a:t>
            </a:r>
            <a:r>
              <a:rPr lang="fi-FI" dirty="0" err="1">
                <a:sym typeface="Wingdings" panose="05000000000000000000" pitchFamily="2" charset="2"/>
              </a:rPr>
              <a:t>now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the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bad</a:t>
            </a:r>
            <a:r>
              <a:rPr lang="fi-FI" dirty="0">
                <a:sym typeface="Wingdings" panose="05000000000000000000" pitchFamily="2" charset="2"/>
              </a:rPr>
              <a:t>…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61F75A2-0F74-558E-9283-83E33DBBC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F1AF88A-0C3B-77C7-1E0F-91BCC57AD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92F89-34A2-CD40-86F8-CD5CB5F29CAD}" type="slidenum">
              <a:rPr lang="fi-FI" smtClean="0"/>
              <a:pPr/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5471865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EFD812-A14C-DFB8-A3FA-2D5091096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1005" y="533400"/>
            <a:ext cx="10309895" cy="825501"/>
          </a:xfrm>
        </p:spPr>
        <p:txBody>
          <a:bodyPr>
            <a:normAutofit fontScale="90000"/>
          </a:bodyPr>
          <a:lstStyle/>
          <a:p>
            <a:r>
              <a:rPr lang="fi-FI" dirty="0"/>
              <a:t>Building on </a:t>
            </a:r>
            <a:r>
              <a:rPr lang="fi-FI" dirty="0" err="1"/>
              <a:t>misleading</a:t>
            </a:r>
            <a:r>
              <a:rPr lang="fi-FI" dirty="0"/>
              <a:t> </a:t>
            </a:r>
            <a:r>
              <a:rPr lang="fi-FI" dirty="0" err="1"/>
              <a:t>forecasts</a:t>
            </a:r>
            <a:r>
              <a:rPr lang="fi-FI" dirty="0"/>
              <a:t>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harmful</a:t>
            </a:r>
            <a:endParaRPr lang="fi-FI" dirty="0"/>
          </a:p>
        </p:txBody>
      </p:sp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71788E24-0800-D98E-C6CE-D4F2632BE4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3050" y="1420453"/>
            <a:ext cx="6233395" cy="5967250"/>
          </a:xfr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1449B48-C133-8D66-F053-BDA32D75E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1EDD3F7-B1C8-7C4E-51E2-2522352D7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92F89-34A2-CD40-86F8-CD5CB5F29CAD}" type="slidenum">
              <a:rPr lang="fi-FI" smtClean="0"/>
              <a:pPr/>
              <a:t>3</a:t>
            </a:fld>
            <a:endParaRPr lang="fi-FI" dirty="0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2C9FFC77-7798-C017-695A-1523143A2105}"/>
              </a:ext>
            </a:extLst>
          </p:cNvPr>
          <p:cNvSpPr/>
          <p:nvPr/>
        </p:nvSpPr>
        <p:spPr>
          <a:xfrm>
            <a:off x="7298333" y="3061345"/>
            <a:ext cx="936104" cy="720080"/>
          </a:xfrm>
          <a:prstGeom prst="rect">
            <a:avLst/>
          </a:prstGeom>
          <a:noFill/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E2651073-F7AC-643B-B816-63F2D190DCF8}"/>
              </a:ext>
            </a:extLst>
          </p:cNvPr>
          <p:cNvSpPr txBox="1"/>
          <p:nvPr/>
        </p:nvSpPr>
        <p:spPr>
          <a:xfrm>
            <a:off x="8954517" y="2728887"/>
            <a:ext cx="3456384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i-FI" dirty="0" err="1"/>
              <a:t>Forecasts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include</a:t>
            </a:r>
            <a:r>
              <a:rPr lang="fi-FI" dirty="0"/>
              <a:t> </a:t>
            </a:r>
            <a:r>
              <a:rPr lang="fi-FI" dirty="0" err="1"/>
              <a:t>not-yet</a:t>
            </a:r>
            <a:r>
              <a:rPr lang="fi-FI" dirty="0"/>
              <a:t> </a:t>
            </a:r>
            <a:r>
              <a:rPr lang="fi-FI" dirty="0" err="1"/>
              <a:t>decided</a:t>
            </a:r>
            <a:r>
              <a:rPr lang="fi-FI" dirty="0"/>
              <a:t> </a:t>
            </a:r>
            <a:r>
              <a:rPr lang="fi-FI" dirty="0" err="1"/>
              <a:t>fiscal</a:t>
            </a:r>
            <a:r>
              <a:rPr lang="fi-FI" dirty="0"/>
              <a:t> </a:t>
            </a:r>
            <a:r>
              <a:rPr lang="fi-FI" dirty="0" err="1"/>
              <a:t>adjustment</a:t>
            </a:r>
            <a:r>
              <a:rPr lang="fi-FI" dirty="0"/>
              <a:t>! (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scenarios</a:t>
            </a:r>
            <a:r>
              <a:rPr lang="fi-FI" dirty="0"/>
              <a:t>,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forecasts</a:t>
            </a:r>
            <a:r>
              <a:rPr lang="fi-FI" dirty="0"/>
              <a:t>)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1E18A0B8-2F2F-FDCC-DD71-F2EB201ED516}"/>
              </a:ext>
            </a:extLst>
          </p:cNvPr>
          <p:cNvSpPr txBox="1"/>
          <p:nvPr/>
        </p:nvSpPr>
        <p:spPr>
          <a:xfrm>
            <a:off x="8954517" y="4717529"/>
            <a:ext cx="3024336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happens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/</a:t>
            </a:r>
            <a:r>
              <a:rPr lang="fi-FI" dirty="0" err="1"/>
              <a:t>when</a:t>
            </a:r>
            <a:r>
              <a:rPr lang="fi-FI" dirty="0"/>
              <a:t> </a:t>
            </a:r>
            <a:r>
              <a:rPr lang="fi-FI" dirty="0" err="1"/>
              <a:t>most</a:t>
            </a:r>
            <a:r>
              <a:rPr lang="fi-FI" dirty="0"/>
              <a:t> (</a:t>
            </a:r>
            <a:r>
              <a:rPr lang="fi-FI" dirty="0" err="1"/>
              <a:t>large</a:t>
            </a:r>
            <a:r>
              <a:rPr lang="fi-FI" dirty="0"/>
              <a:t>) </a:t>
            </a:r>
            <a:r>
              <a:rPr lang="fi-FI" dirty="0" err="1"/>
              <a:t>member</a:t>
            </a:r>
            <a:r>
              <a:rPr lang="fi-FI" dirty="0"/>
              <a:t> </a:t>
            </a:r>
            <a:r>
              <a:rPr lang="fi-FI" dirty="0" err="1"/>
              <a:t>states</a:t>
            </a:r>
            <a:r>
              <a:rPr lang="fi-FI" dirty="0"/>
              <a:t> </a:t>
            </a:r>
            <a:r>
              <a:rPr lang="fi-FI" dirty="0" err="1"/>
              <a:t>turn</a:t>
            </a:r>
            <a:r>
              <a:rPr lang="fi-FI" dirty="0"/>
              <a:t> to </a:t>
            </a:r>
            <a:r>
              <a:rPr lang="fi-FI" dirty="0" err="1"/>
              <a:t>austerity</a:t>
            </a:r>
            <a:r>
              <a:rPr lang="fi-FI" dirty="0"/>
              <a:t> at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same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640775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D66543-1801-53AB-D90B-C5BFD3E7A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”</a:t>
            </a:r>
            <a:r>
              <a:rPr lang="fi-FI" dirty="0" err="1"/>
              <a:t>Safeguards</a:t>
            </a:r>
            <a:r>
              <a:rPr lang="fi-FI" dirty="0"/>
              <a:t>” </a:t>
            </a:r>
            <a:r>
              <a:rPr lang="fi-FI" dirty="0" err="1"/>
              <a:t>kick</a:t>
            </a:r>
            <a:r>
              <a:rPr lang="fi-FI" dirty="0"/>
              <a:t> in </a:t>
            </a:r>
            <a:r>
              <a:rPr lang="fi-FI" dirty="0" err="1"/>
              <a:t>too</a:t>
            </a:r>
            <a:r>
              <a:rPr lang="fi-FI" dirty="0"/>
              <a:t> </a:t>
            </a:r>
            <a:r>
              <a:rPr lang="fi-FI" dirty="0" err="1"/>
              <a:t>early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E0A234-3FE4-414D-4B88-866D39D3E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1006" y="2095500"/>
            <a:ext cx="5269335" cy="4178300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If </a:t>
            </a:r>
            <a:r>
              <a:rPr lang="fi-FI" dirty="0" err="1"/>
              <a:t>debt</a:t>
            </a:r>
            <a:r>
              <a:rPr lang="fi-FI" dirty="0"/>
              <a:t> </a:t>
            </a:r>
            <a:r>
              <a:rPr lang="fi-FI" dirty="0" err="1"/>
              <a:t>ratio</a:t>
            </a:r>
            <a:r>
              <a:rPr lang="fi-FI" dirty="0"/>
              <a:t> </a:t>
            </a:r>
            <a:r>
              <a:rPr lang="fi-FI" dirty="0" err="1"/>
              <a:t>increasing</a:t>
            </a:r>
            <a:r>
              <a:rPr lang="fi-FI" dirty="0"/>
              <a:t>, </a:t>
            </a:r>
            <a:r>
              <a:rPr lang="fi-FI" dirty="0" err="1"/>
              <a:t>fiscal</a:t>
            </a:r>
            <a:r>
              <a:rPr lang="fi-FI" dirty="0"/>
              <a:t> </a:t>
            </a:r>
            <a:r>
              <a:rPr lang="fi-FI" dirty="0" err="1"/>
              <a:t>adjustment</a:t>
            </a:r>
            <a:r>
              <a:rPr lang="fi-FI" dirty="0"/>
              <a:t> </a:t>
            </a:r>
            <a:r>
              <a:rPr lang="fi-FI" dirty="0" err="1"/>
              <a:t>very</a:t>
            </a:r>
            <a:r>
              <a:rPr lang="fi-FI" dirty="0"/>
              <a:t> </a:t>
            </a:r>
            <a:r>
              <a:rPr lang="fi-FI" dirty="0" err="1"/>
              <a:t>high</a:t>
            </a:r>
            <a:r>
              <a:rPr lang="fi-FI" dirty="0"/>
              <a:t> (and </a:t>
            </a:r>
            <a:r>
              <a:rPr lang="fi-FI" dirty="0" err="1"/>
              <a:t>counterproductive</a:t>
            </a:r>
            <a:r>
              <a:rPr lang="fi-FI" dirty="0"/>
              <a:t>) </a:t>
            </a:r>
          </a:p>
          <a:p>
            <a:r>
              <a:rPr lang="fi-FI" dirty="0" err="1"/>
              <a:t>Safeguards</a:t>
            </a:r>
            <a:r>
              <a:rPr lang="fi-FI" dirty="0"/>
              <a:t> </a:t>
            </a:r>
            <a:r>
              <a:rPr lang="fi-FI" dirty="0" err="1"/>
              <a:t>double</a:t>
            </a:r>
            <a:r>
              <a:rPr lang="fi-FI" dirty="0"/>
              <a:t> </a:t>
            </a:r>
            <a:r>
              <a:rPr lang="fi-FI" dirty="0" err="1"/>
              <a:t>annual</a:t>
            </a:r>
            <a:r>
              <a:rPr lang="fi-FI" dirty="0"/>
              <a:t> </a:t>
            </a:r>
            <a:r>
              <a:rPr lang="fi-FI" dirty="0" err="1"/>
              <a:t>fiscal</a:t>
            </a:r>
            <a:r>
              <a:rPr lang="fi-FI" dirty="0"/>
              <a:t> </a:t>
            </a:r>
            <a:r>
              <a:rPr lang="fi-FI" dirty="0" err="1"/>
              <a:t>adjustment</a:t>
            </a:r>
            <a:r>
              <a:rPr lang="fi-FI" dirty="0"/>
              <a:t> 0,35 </a:t>
            </a:r>
            <a:r>
              <a:rPr lang="fi-FI" dirty="0">
                <a:sym typeface="Wingdings" panose="05000000000000000000" pitchFamily="2" charset="2"/>
              </a:rPr>
              <a:t> 0,76 % of GDP</a:t>
            </a:r>
            <a:endParaRPr lang="fi-FI" dirty="0"/>
          </a:p>
          <a:p>
            <a:r>
              <a:rPr lang="fi-FI" dirty="0" err="1"/>
              <a:t>Fiscal</a:t>
            </a:r>
            <a:r>
              <a:rPr lang="fi-FI" dirty="0"/>
              <a:t> </a:t>
            </a:r>
            <a:r>
              <a:rPr lang="fi-FI" dirty="0" err="1"/>
              <a:t>adjustment</a:t>
            </a:r>
            <a:r>
              <a:rPr lang="fi-FI" dirty="0"/>
              <a:t> in </a:t>
            </a:r>
            <a:r>
              <a:rPr lang="fi-FI" dirty="0" err="1"/>
              <a:t>recession</a:t>
            </a:r>
            <a:r>
              <a:rPr lang="fi-FI" dirty="0"/>
              <a:t> </a:t>
            </a:r>
            <a:r>
              <a:rPr lang="fi-FI" dirty="0" err="1"/>
              <a:t>doesn’t</a:t>
            </a:r>
            <a:r>
              <a:rPr lang="fi-FI" dirty="0"/>
              <a:t> </a:t>
            </a:r>
            <a:r>
              <a:rPr lang="fi-FI" dirty="0" err="1"/>
              <a:t>decrease</a:t>
            </a:r>
            <a:r>
              <a:rPr lang="fi-FI" dirty="0"/>
              <a:t> </a:t>
            </a:r>
            <a:r>
              <a:rPr lang="fi-FI" dirty="0" err="1"/>
              <a:t>debt</a:t>
            </a:r>
            <a:r>
              <a:rPr lang="fi-FI" dirty="0"/>
              <a:t> </a:t>
            </a:r>
            <a:r>
              <a:rPr lang="fi-FI" dirty="0" err="1"/>
              <a:t>ratio</a:t>
            </a:r>
            <a:r>
              <a:rPr lang="fi-FI" dirty="0"/>
              <a:t> (IMF)</a:t>
            </a:r>
          </a:p>
          <a:p>
            <a:r>
              <a:rPr lang="fi-FI" dirty="0" err="1"/>
              <a:t>Who</a:t>
            </a:r>
            <a:r>
              <a:rPr lang="fi-FI" dirty="0"/>
              <a:t> </a:t>
            </a:r>
            <a:r>
              <a:rPr lang="fi-FI" dirty="0" err="1"/>
              <a:t>believes</a:t>
            </a:r>
            <a:r>
              <a:rPr lang="fi-FI" dirty="0"/>
              <a:t> in </a:t>
            </a:r>
            <a:r>
              <a:rPr lang="fi-FI" dirty="0" err="1"/>
              <a:t>these</a:t>
            </a:r>
            <a:r>
              <a:rPr lang="fi-FI" dirty="0"/>
              <a:t> </a:t>
            </a:r>
            <a:r>
              <a:rPr lang="fi-FI" dirty="0" err="1"/>
              <a:t>debt</a:t>
            </a:r>
            <a:r>
              <a:rPr lang="fi-FI" dirty="0"/>
              <a:t> </a:t>
            </a:r>
            <a:r>
              <a:rPr lang="fi-FI" dirty="0" err="1"/>
              <a:t>ratio</a:t>
            </a:r>
            <a:r>
              <a:rPr lang="fi-FI" dirty="0"/>
              <a:t> </a:t>
            </a:r>
            <a:r>
              <a:rPr lang="fi-FI" dirty="0" err="1"/>
              <a:t>projections</a:t>
            </a:r>
            <a:r>
              <a:rPr lang="fi-FI" dirty="0"/>
              <a:t>?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5F66AE9-BD9F-DCD6-A173-5B0B62FF8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E60E2D-3969-4BE2-C02D-7AB05924E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92F89-34A2-CD40-86F8-CD5CB5F29CAD}" type="slidenum">
              <a:rPr lang="fi-FI" smtClean="0"/>
              <a:pPr/>
              <a:t>4</a:t>
            </a:fld>
            <a:endParaRPr lang="fi-FI" dirty="0"/>
          </a:p>
        </p:txBody>
      </p:sp>
      <p:pic>
        <p:nvPicPr>
          <p:cNvPr id="6" name="Content Placeholder 6" descr="A graph with a line and a curve&#10;&#10;Description automatically generated with medium confidence">
            <a:extLst>
              <a:ext uri="{FF2B5EF4-FFF2-40B4-BE49-F238E27FC236}">
                <a16:creationId xmlns:a16="http://schemas.microsoft.com/office/drawing/2014/main" id="{925E2714-330A-E3D3-5927-42D1BA83FB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194" y="1591229"/>
            <a:ext cx="5482580" cy="5960023"/>
          </a:xfrm>
          <a:prstGeom prst="rect">
            <a:avLst/>
          </a:prstGeo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E79DC986-B1DE-93F1-29FD-B39939BF50AC}"/>
              </a:ext>
            </a:extLst>
          </p:cNvPr>
          <p:cNvSpPr txBox="1"/>
          <p:nvPr/>
        </p:nvSpPr>
        <p:spPr>
          <a:xfrm>
            <a:off x="8602433" y="7335808"/>
            <a:ext cx="30243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 err="1"/>
              <a:t>Source</a:t>
            </a:r>
            <a:r>
              <a:rPr lang="fi-FI" sz="800" dirty="0"/>
              <a:t>: Peetu Keskinen (VTV) </a:t>
            </a:r>
            <a:r>
              <a:rPr lang="fi-FI" sz="800" dirty="0" err="1"/>
              <a:t>with</a:t>
            </a:r>
            <a:r>
              <a:rPr lang="fi-FI" sz="800" dirty="0"/>
              <a:t> </a:t>
            </a:r>
            <a:r>
              <a:rPr lang="fi-FI" sz="800" dirty="0" err="1"/>
              <a:t>author’s</a:t>
            </a:r>
            <a:r>
              <a:rPr lang="fi-FI" sz="800" dirty="0"/>
              <a:t> </a:t>
            </a:r>
            <a:r>
              <a:rPr lang="fi-FI" sz="800" dirty="0" err="1"/>
              <a:t>modifications</a:t>
            </a:r>
            <a:endParaRPr lang="fi-FI" sz="800" dirty="0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336C1D21-220B-C4DD-A9C7-A98A9AC4C6FE}"/>
              </a:ext>
            </a:extLst>
          </p:cNvPr>
          <p:cNvSpPr txBox="1"/>
          <p:nvPr/>
        </p:nvSpPr>
        <p:spPr>
          <a:xfrm>
            <a:off x="9827864" y="2127660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W/o </a:t>
            </a:r>
            <a:r>
              <a:rPr lang="fi-FI" dirty="0" err="1"/>
              <a:t>safeguards</a:t>
            </a:r>
            <a:endParaRPr lang="fi-FI" dirty="0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823F3D39-B8D3-EC3F-3462-159834C2AA0F}"/>
              </a:ext>
            </a:extLst>
          </p:cNvPr>
          <p:cNvSpPr txBox="1"/>
          <p:nvPr/>
        </p:nvSpPr>
        <p:spPr>
          <a:xfrm>
            <a:off x="9970584" y="4933553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safeguards</a:t>
            </a:r>
            <a:endParaRPr lang="fi-FI" dirty="0"/>
          </a:p>
        </p:txBody>
      </p:sp>
      <p:cxnSp>
        <p:nvCxnSpPr>
          <p:cNvPr id="11" name="Suora nuoliyhdysviiva 10">
            <a:extLst>
              <a:ext uri="{FF2B5EF4-FFF2-40B4-BE49-F238E27FC236}">
                <a16:creationId xmlns:a16="http://schemas.microsoft.com/office/drawing/2014/main" id="{DFBA5991-5F11-76B0-9799-4F89751678EC}"/>
              </a:ext>
            </a:extLst>
          </p:cNvPr>
          <p:cNvCxnSpPr>
            <a:cxnSpLocks/>
          </p:cNvCxnSpPr>
          <p:nvPr/>
        </p:nvCxnSpPr>
        <p:spPr>
          <a:xfrm flipV="1">
            <a:off x="10754717" y="4357489"/>
            <a:ext cx="588815" cy="89260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uora nuoliyhdysviiva 12">
            <a:extLst>
              <a:ext uri="{FF2B5EF4-FFF2-40B4-BE49-F238E27FC236}">
                <a16:creationId xmlns:a16="http://schemas.microsoft.com/office/drawing/2014/main" id="{46C63BD2-D605-4BFF-ED0F-EBDB634BDF69}"/>
              </a:ext>
            </a:extLst>
          </p:cNvPr>
          <p:cNvCxnSpPr>
            <a:cxnSpLocks/>
          </p:cNvCxnSpPr>
          <p:nvPr/>
        </p:nvCxnSpPr>
        <p:spPr>
          <a:xfrm>
            <a:off x="10502689" y="2849299"/>
            <a:ext cx="108012" cy="28405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uora yhdysviiva 17">
            <a:extLst>
              <a:ext uri="{FF2B5EF4-FFF2-40B4-BE49-F238E27FC236}">
                <a16:creationId xmlns:a16="http://schemas.microsoft.com/office/drawing/2014/main" id="{FD288641-F009-4A41-33D5-620527E6CE51}"/>
              </a:ext>
            </a:extLst>
          </p:cNvPr>
          <p:cNvCxnSpPr>
            <a:cxnSpLocks/>
          </p:cNvCxnSpPr>
          <p:nvPr/>
        </p:nvCxnSpPr>
        <p:spPr>
          <a:xfrm flipH="1">
            <a:off x="8666485" y="4285481"/>
            <a:ext cx="3024336" cy="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86387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225561-B110-6ECE-D4DD-C2ABFA9D3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Fiscal</a:t>
            </a:r>
            <a:r>
              <a:rPr lang="fi-FI" dirty="0"/>
              <a:t> </a:t>
            </a:r>
            <a:r>
              <a:rPr lang="fi-FI" dirty="0" err="1"/>
              <a:t>policy</a:t>
            </a:r>
            <a:r>
              <a:rPr lang="fi-FI" dirty="0"/>
              <a:t> </a:t>
            </a:r>
            <a:r>
              <a:rPr lang="fi-FI" dirty="0" err="1"/>
              <a:t>modelled</a:t>
            </a:r>
            <a:r>
              <a:rPr lang="fi-FI" dirty="0"/>
              <a:t> </a:t>
            </a:r>
            <a:r>
              <a:rPr lang="fi-FI" dirty="0" err="1"/>
              <a:t>unrealistically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9DB815C-40C1-CE39-3E32-4F209F4B2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1006" y="2095499"/>
            <a:ext cx="10847024" cy="4566245"/>
          </a:xfrm>
        </p:spPr>
        <p:txBody>
          <a:bodyPr>
            <a:normAutofit/>
          </a:bodyPr>
          <a:lstStyle/>
          <a:p>
            <a:r>
              <a:rPr lang="fi-FI" dirty="0"/>
              <a:t>National </a:t>
            </a:r>
            <a:r>
              <a:rPr lang="fi-FI" dirty="0" err="1"/>
              <a:t>fiscal-structural</a:t>
            </a:r>
            <a:r>
              <a:rPr lang="fi-FI" dirty="0"/>
              <a:t> </a:t>
            </a:r>
            <a:r>
              <a:rPr lang="fi-FI" dirty="0" err="1"/>
              <a:t>plans</a:t>
            </a:r>
            <a:r>
              <a:rPr lang="fi-FI" dirty="0"/>
              <a:t> </a:t>
            </a:r>
            <a:r>
              <a:rPr lang="fi-FI" dirty="0" err="1"/>
              <a:t>based</a:t>
            </a:r>
            <a:r>
              <a:rPr lang="fi-FI" dirty="0"/>
              <a:t> on </a:t>
            </a:r>
            <a:r>
              <a:rPr lang="fi-FI" dirty="0" err="1"/>
              <a:t>misleading</a:t>
            </a:r>
            <a:r>
              <a:rPr lang="fi-FI" dirty="0"/>
              <a:t> </a:t>
            </a:r>
            <a:r>
              <a:rPr lang="fi-FI" dirty="0" err="1"/>
              <a:t>forecasts</a:t>
            </a:r>
            <a:endParaRPr lang="fi-FI" dirty="0"/>
          </a:p>
          <a:p>
            <a:r>
              <a:rPr lang="fi-FI" dirty="0" err="1"/>
              <a:t>Fiscal</a:t>
            </a:r>
            <a:r>
              <a:rPr lang="fi-FI" dirty="0"/>
              <a:t> </a:t>
            </a:r>
            <a:r>
              <a:rPr lang="fi-FI" dirty="0" err="1"/>
              <a:t>multiplier</a:t>
            </a:r>
            <a:r>
              <a:rPr lang="fi-FI" dirty="0"/>
              <a:t> 1,5 (0,75+0,5+0,25) is </a:t>
            </a:r>
            <a:r>
              <a:rPr lang="fi-FI" dirty="0" err="1"/>
              <a:t>decent</a:t>
            </a:r>
            <a:endParaRPr lang="fi-FI" dirty="0"/>
          </a:p>
          <a:p>
            <a:r>
              <a:rPr lang="fi-FI" dirty="0" err="1"/>
              <a:t>But</a:t>
            </a:r>
            <a:r>
              <a:rPr lang="fi-FI" dirty="0"/>
              <a:t> no </a:t>
            </a:r>
            <a:r>
              <a:rPr lang="fi-FI" dirty="0" err="1"/>
              <a:t>hysteresis</a:t>
            </a:r>
            <a:r>
              <a:rPr lang="fi-FI" dirty="0"/>
              <a:t> </a:t>
            </a:r>
            <a:r>
              <a:rPr lang="fi-FI" dirty="0" err="1"/>
              <a:t>means</a:t>
            </a:r>
            <a:r>
              <a:rPr lang="fi-FI" dirty="0"/>
              <a:t> </a:t>
            </a:r>
            <a:r>
              <a:rPr lang="fi-FI" dirty="0" err="1"/>
              <a:t>growth</a:t>
            </a:r>
            <a:r>
              <a:rPr lang="fi-FI" dirty="0"/>
              <a:t> </a:t>
            </a:r>
            <a:r>
              <a:rPr lang="fi-FI" dirty="0" err="1"/>
              <a:t>must</a:t>
            </a:r>
            <a:r>
              <a:rPr lang="fi-FI" dirty="0"/>
              <a:t> </a:t>
            </a:r>
            <a:r>
              <a:rPr lang="fi-FI" dirty="0" err="1"/>
              <a:t>pick</a:t>
            </a:r>
            <a:r>
              <a:rPr lang="fi-FI" dirty="0"/>
              <a:t> </a:t>
            </a:r>
            <a:r>
              <a:rPr lang="fi-FI" dirty="0" err="1"/>
              <a:t>up</a:t>
            </a:r>
            <a:r>
              <a:rPr lang="fi-FI" dirty="0"/>
              <a:t> (</a:t>
            </a:r>
            <a:r>
              <a:rPr lang="fi-FI" dirty="0" err="1"/>
              <a:t>slow</a:t>
            </a:r>
            <a:r>
              <a:rPr lang="fi-FI" dirty="0"/>
              <a:t> </a:t>
            </a:r>
            <a:r>
              <a:rPr lang="fi-FI" dirty="0" err="1"/>
              <a:t>down</a:t>
            </a:r>
            <a:r>
              <a:rPr lang="fi-FI" dirty="0"/>
              <a:t>) </a:t>
            </a:r>
            <a:r>
              <a:rPr lang="fi-FI" dirty="0" err="1"/>
              <a:t>after</a:t>
            </a:r>
            <a:r>
              <a:rPr lang="fi-FI" dirty="0"/>
              <a:t> </a:t>
            </a:r>
            <a:r>
              <a:rPr lang="fi-FI" dirty="0" err="1"/>
              <a:t>austerity</a:t>
            </a:r>
            <a:r>
              <a:rPr lang="fi-FI" dirty="0"/>
              <a:t> (stimulus)</a:t>
            </a:r>
          </a:p>
          <a:p>
            <a:pPr lvl="1"/>
            <a:r>
              <a:rPr lang="fi-FI" dirty="0"/>
              <a:t>I.e. </a:t>
            </a:r>
            <a:r>
              <a:rPr lang="fi-FI" dirty="0" err="1"/>
              <a:t>potential</a:t>
            </a:r>
            <a:r>
              <a:rPr lang="fi-FI" dirty="0"/>
              <a:t> output </a:t>
            </a:r>
            <a:r>
              <a:rPr lang="fi-FI" dirty="0" err="1"/>
              <a:t>develops</a:t>
            </a:r>
            <a:r>
              <a:rPr lang="fi-FI" dirty="0"/>
              <a:t> </a:t>
            </a:r>
            <a:r>
              <a:rPr lang="fi-FI" dirty="0" err="1"/>
              <a:t>independently</a:t>
            </a:r>
            <a:endParaRPr lang="fi-FI" dirty="0"/>
          </a:p>
          <a:p>
            <a:r>
              <a:rPr lang="fi-FI" dirty="0"/>
              <a:t>Net </a:t>
            </a:r>
            <a:r>
              <a:rPr lang="fi-FI" dirty="0" err="1"/>
              <a:t>expenditure</a:t>
            </a:r>
            <a:r>
              <a:rPr lang="fi-FI" dirty="0"/>
              <a:t> </a:t>
            </a:r>
            <a:r>
              <a:rPr lang="fi-FI" dirty="0" err="1"/>
              <a:t>path</a:t>
            </a:r>
            <a:r>
              <a:rPr lang="fi-FI" dirty="0"/>
              <a:t> </a:t>
            </a:r>
            <a:r>
              <a:rPr lang="fi-FI" dirty="0" err="1"/>
              <a:t>determined</a:t>
            </a:r>
            <a:r>
              <a:rPr lang="fi-FI" dirty="0"/>
              <a:t> </a:t>
            </a:r>
            <a:r>
              <a:rPr lang="fi-FI" dirty="0" err="1"/>
              <a:t>based</a:t>
            </a:r>
            <a:r>
              <a:rPr lang="fi-FI" dirty="0"/>
              <a:t> on </a:t>
            </a:r>
            <a:r>
              <a:rPr lang="fi-FI" dirty="0" err="1"/>
              <a:t>this</a:t>
            </a:r>
            <a:r>
              <a:rPr lang="fi-FI" dirty="0"/>
              <a:t> and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corrected</a:t>
            </a:r>
            <a:r>
              <a:rPr lang="fi-FI" dirty="0"/>
              <a:t> (ex </a:t>
            </a:r>
            <a:r>
              <a:rPr lang="fi-FI" dirty="0" err="1"/>
              <a:t>post</a:t>
            </a:r>
            <a:r>
              <a:rPr lang="fi-FI" dirty="0"/>
              <a:t>)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i-FI" dirty="0" err="1">
                <a:sym typeface="Wingdings" panose="05000000000000000000" pitchFamily="2" charset="2"/>
              </a:rPr>
              <a:t>Favors</a:t>
            </a:r>
            <a:r>
              <a:rPr lang="fi-FI" dirty="0"/>
              <a:t> </a:t>
            </a:r>
            <a:r>
              <a:rPr lang="fi-FI" dirty="0" err="1"/>
              <a:t>austerity</a:t>
            </a:r>
            <a:r>
              <a:rPr lang="fi-FI" dirty="0"/>
              <a:t> on </a:t>
            </a:r>
            <a:r>
              <a:rPr lang="fi-FI" dirty="0" err="1"/>
              <a:t>unrealistic</a:t>
            </a:r>
            <a:r>
              <a:rPr lang="fi-FI" dirty="0"/>
              <a:t> </a:t>
            </a:r>
            <a:r>
              <a:rPr lang="fi-FI" dirty="0" err="1"/>
              <a:t>grounds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Euro </a:t>
            </a:r>
            <a:r>
              <a:rPr lang="fi-FI" dirty="0" err="1"/>
              <a:t>Crisis</a:t>
            </a:r>
            <a:r>
              <a:rPr lang="fi-FI" dirty="0"/>
              <a:t> ”</a:t>
            </a:r>
            <a:r>
              <a:rPr lang="fi-FI" dirty="0" err="1"/>
              <a:t>surprises</a:t>
            </a:r>
            <a:r>
              <a:rPr lang="fi-FI" dirty="0"/>
              <a:t>” and </a:t>
            </a:r>
            <a:r>
              <a:rPr lang="fi-FI" dirty="0" err="1"/>
              <a:t>mistakes</a:t>
            </a:r>
            <a:r>
              <a:rPr lang="fi-FI" dirty="0"/>
              <a:t> </a:t>
            </a:r>
            <a:r>
              <a:rPr lang="fi-FI" dirty="0" err="1"/>
              <a:t>remade</a:t>
            </a:r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090B3BC-01B9-AA25-E814-CFE15D81B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F95F443-5254-9771-CF06-82359934B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92F89-34A2-CD40-86F8-CD5CB5F29CAD}" type="slidenum">
              <a:rPr lang="fi-FI" smtClean="0"/>
              <a:pPr/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090210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67F0DCD-9E80-8BFC-341E-62C57B531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/>
              <a:t>Finland’s</a:t>
            </a:r>
            <a:r>
              <a:rPr lang="fi-FI" dirty="0"/>
              <a:t> </a:t>
            </a:r>
            <a:r>
              <a:rPr lang="fi-FI" dirty="0" err="1"/>
              <a:t>public</a:t>
            </a:r>
            <a:r>
              <a:rPr lang="fi-FI" dirty="0"/>
              <a:t> </a:t>
            </a:r>
            <a:r>
              <a:rPr lang="fi-FI" dirty="0" err="1"/>
              <a:t>finances</a:t>
            </a:r>
            <a:r>
              <a:rPr lang="fi-FI" dirty="0"/>
              <a:t> </a:t>
            </a:r>
            <a:r>
              <a:rPr lang="fi-FI" dirty="0" err="1"/>
              <a:t>sustainability</a:t>
            </a:r>
            <a:r>
              <a:rPr lang="fi-FI" dirty="0"/>
              <a:t> </a:t>
            </a:r>
            <a:r>
              <a:rPr lang="fi-FI" dirty="0" err="1"/>
              <a:t>depends</a:t>
            </a:r>
            <a:r>
              <a:rPr lang="fi-FI" dirty="0"/>
              <a:t> on </a:t>
            </a:r>
            <a:r>
              <a:rPr lang="fi-FI" dirty="0" err="1"/>
              <a:t>debt</a:t>
            </a:r>
            <a:r>
              <a:rPr lang="fi-FI" dirty="0"/>
              <a:t> definition (net/</a:t>
            </a:r>
            <a:r>
              <a:rPr lang="fi-FI" dirty="0" err="1"/>
              <a:t>gross</a:t>
            </a:r>
            <a:r>
              <a:rPr lang="fi-FI" dirty="0"/>
              <a:t>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721CAD2-F80E-A4A6-2031-52DD10848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46405" y="2095499"/>
            <a:ext cx="5001624" cy="5142309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Finland </a:t>
            </a:r>
            <a:r>
              <a:rPr lang="fi-FI" dirty="0" err="1"/>
              <a:t>had</a:t>
            </a:r>
            <a:r>
              <a:rPr lang="fi-FI" dirty="0"/>
              <a:t> </a:t>
            </a:r>
            <a:r>
              <a:rPr lang="fi-FI" i="1" dirty="0" err="1"/>
              <a:t>the</a:t>
            </a:r>
            <a:r>
              <a:rPr lang="fi-FI" i="1" dirty="0"/>
              <a:t> </a:t>
            </a:r>
            <a:r>
              <a:rPr lang="fi-FI" i="1" dirty="0" err="1"/>
              <a:t>least</a:t>
            </a:r>
            <a:r>
              <a:rPr lang="fi-FI" dirty="0"/>
              <a:t> net </a:t>
            </a:r>
            <a:r>
              <a:rPr lang="fi-FI" dirty="0" err="1"/>
              <a:t>debt</a:t>
            </a:r>
            <a:r>
              <a:rPr lang="fi-FI" dirty="0"/>
              <a:t> </a:t>
            </a:r>
            <a:r>
              <a:rPr lang="fi-FI" dirty="0" err="1"/>
              <a:t>among</a:t>
            </a:r>
            <a:r>
              <a:rPr lang="fi-FI" dirty="0"/>
              <a:t> EU </a:t>
            </a:r>
            <a:r>
              <a:rPr lang="fi-FI" dirty="0" err="1"/>
              <a:t>member</a:t>
            </a:r>
            <a:r>
              <a:rPr lang="fi-FI" dirty="0"/>
              <a:t> </a:t>
            </a:r>
            <a:r>
              <a:rPr lang="fi-FI" dirty="0" err="1"/>
              <a:t>states</a:t>
            </a:r>
            <a:endParaRPr lang="fi-FI" dirty="0"/>
          </a:p>
          <a:p>
            <a:r>
              <a:rPr lang="fi-FI" dirty="0"/>
              <a:t>W/o </a:t>
            </a:r>
            <a:r>
              <a:rPr lang="fi-FI" dirty="0" err="1"/>
              <a:t>stock-flow</a:t>
            </a:r>
            <a:r>
              <a:rPr lang="fi-FI" dirty="0"/>
              <a:t> </a:t>
            </a:r>
            <a:r>
              <a:rPr lang="fi-FI" dirty="0" err="1"/>
              <a:t>adjustment</a:t>
            </a:r>
            <a:r>
              <a:rPr lang="fi-FI" dirty="0"/>
              <a:t>, </a:t>
            </a:r>
            <a:r>
              <a:rPr lang="fi-FI" dirty="0" err="1"/>
              <a:t>Finland’s</a:t>
            </a:r>
            <a:r>
              <a:rPr lang="fi-FI" dirty="0"/>
              <a:t> </a:t>
            </a:r>
            <a:r>
              <a:rPr lang="fi-FI" dirty="0" err="1"/>
              <a:t>debt</a:t>
            </a:r>
            <a:r>
              <a:rPr lang="fi-FI" dirty="0"/>
              <a:t> </a:t>
            </a:r>
            <a:r>
              <a:rPr lang="fi-FI" dirty="0" err="1"/>
              <a:t>ratio</a:t>
            </a:r>
            <a:r>
              <a:rPr lang="fi-FI" dirty="0"/>
              <a:t> </a:t>
            </a:r>
            <a:r>
              <a:rPr lang="fi-FI" i="1" dirty="0" err="1"/>
              <a:t>decreased</a:t>
            </a:r>
            <a:r>
              <a:rPr lang="fi-FI" i="1" dirty="0"/>
              <a:t> </a:t>
            </a:r>
            <a:r>
              <a:rPr lang="fi-FI" dirty="0" err="1"/>
              <a:t>significantly</a:t>
            </a:r>
            <a:r>
              <a:rPr lang="fi-FI" dirty="0"/>
              <a:t> (~50 </a:t>
            </a:r>
            <a:r>
              <a:rPr lang="fi-FI" dirty="0" err="1"/>
              <a:t>pp</a:t>
            </a:r>
            <a:r>
              <a:rPr lang="fi-FI" dirty="0"/>
              <a:t> in 22 y)</a:t>
            </a:r>
          </a:p>
          <a:p>
            <a:r>
              <a:rPr lang="fi-FI" dirty="0"/>
              <a:t>Main </a:t>
            </a:r>
            <a:r>
              <a:rPr lang="fi-FI" dirty="0" err="1"/>
              <a:t>reason</a:t>
            </a:r>
            <a:r>
              <a:rPr lang="fi-FI" dirty="0"/>
              <a:t> ”</a:t>
            </a:r>
            <a:r>
              <a:rPr lang="fi-FI" dirty="0" err="1"/>
              <a:t>public</a:t>
            </a:r>
            <a:r>
              <a:rPr lang="fi-FI" dirty="0"/>
              <a:t>” </a:t>
            </a:r>
            <a:r>
              <a:rPr lang="fi-FI" dirty="0" err="1"/>
              <a:t>pension</a:t>
            </a:r>
            <a:r>
              <a:rPr lang="fi-FI" dirty="0"/>
              <a:t> </a:t>
            </a:r>
            <a:r>
              <a:rPr lang="fi-FI" dirty="0" err="1"/>
              <a:t>funds</a:t>
            </a:r>
            <a:endParaRPr lang="fi-FI" dirty="0"/>
          </a:p>
          <a:p>
            <a:r>
              <a:rPr lang="fi-FI" dirty="0" err="1"/>
              <a:t>Assets</a:t>
            </a:r>
            <a:r>
              <a:rPr lang="fi-FI" dirty="0"/>
              <a:t> </a:t>
            </a:r>
            <a:r>
              <a:rPr lang="fi-FI" dirty="0" err="1"/>
              <a:t>increasing</a:t>
            </a:r>
            <a:r>
              <a:rPr lang="fi-FI" dirty="0"/>
              <a:t>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than</a:t>
            </a:r>
            <a:r>
              <a:rPr lang="fi-FI" dirty="0"/>
              <a:t> </a:t>
            </a:r>
            <a:r>
              <a:rPr lang="fi-FI" dirty="0" err="1"/>
              <a:t>debt</a:t>
            </a:r>
            <a:r>
              <a:rPr lang="fi-FI" dirty="0"/>
              <a:t> </a:t>
            </a:r>
            <a:r>
              <a:rPr lang="fi-FI" dirty="0">
                <a:sym typeface="Wingdings" panose="05000000000000000000" pitchFamily="2" charset="2"/>
              </a:rPr>
              <a:t> net </a:t>
            </a:r>
            <a:r>
              <a:rPr lang="fi-FI" dirty="0" err="1">
                <a:sym typeface="Wingdings" panose="05000000000000000000" pitchFamily="2" charset="2"/>
              </a:rPr>
              <a:t>debt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reduced</a:t>
            </a:r>
            <a:r>
              <a:rPr lang="fi-FI" dirty="0">
                <a:sym typeface="Wingdings" panose="05000000000000000000" pitchFamily="2" charset="2"/>
              </a:rPr>
              <a:t>!</a:t>
            </a:r>
          </a:p>
          <a:p>
            <a:r>
              <a:rPr lang="fi-FI" dirty="0" err="1">
                <a:sym typeface="Wingdings" panose="05000000000000000000" pitchFamily="2" charset="2"/>
              </a:rPr>
              <a:t>However</a:t>
            </a:r>
            <a:r>
              <a:rPr lang="fi-FI" dirty="0">
                <a:sym typeface="Wingdings" panose="05000000000000000000" pitchFamily="2" charset="2"/>
              </a:rPr>
              <a:t>, </a:t>
            </a:r>
            <a:r>
              <a:rPr lang="fi-FI" dirty="0" err="1">
                <a:sym typeface="Wingdings" panose="05000000000000000000" pitchFamily="2" charset="2"/>
              </a:rPr>
              <a:t>rules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do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not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care</a:t>
            </a:r>
            <a:r>
              <a:rPr lang="fi-FI" dirty="0">
                <a:sym typeface="Wingdings" panose="05000000000000000000" pitchFamily="2" charset="2"/>
              </a:rPr>
              <a:t> </a:t>
            </a:r>
          </a:p>
          <a:p>
            <a:pPr marL="0" indent="0">
              <a:buNone/>
            </a:pPr>
            <a:r>
              <a:rPr lang="fi-FI" dirty="0">
                <a:sym typeface="Wingdings" panose="05000000000000000000" pitchFamily="2" charset="2"/>
              </a:rPr>
              <a:t> Finland </a:t>
            </a:r>
            <a:r>
              <a:rPr lang="fi-FI" dirty="0" err="1">
                <a:sym typeface="Wingdings" panose="05000000000000000000" pitchFamily="2" charset="2"/>
              </a:rPr>
              <a:t>required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harshest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austerity</a:t>
            </a:r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0BCE984-5454-528B-2280-1F7D6009E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C0A225-38D6-09BA-068C-F1270CCD7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92F89-34A2-CD40-86F8-CD5CB5F29CAD}" type="slidenum">
              <a:rPr lang="fi-FI" smtClean="0"/>
              <a:pPr/>
              <a:t>6</a:t>
            </a:fld>
            <a:endParaRPr lang="fi-FI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4B6E04AC-2C3E-4857-B40A-EAA0294182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8616" y="1621185"/>
            <a:ext cx="5283732" cy="5538984"/>
          </a:xfrm>
          <a:prstGeom prst="rect">
            <a:avLst/>
          </a:prstGeom>
        </p:spPr>
      </p:pic>
      <p:sp>
        <p:nvSpPr>
          <p:cNvPr id="8" name="Suorakulmio 7">
            <a:extLst>
              <a:ext uri="{FF2B5EF4-FFF2-40B4-BE49-F238E27FC236}">
                <a16:creationId xmlns:a16="http://schemas.microsoft.com/office/drawing/2014/main" id="{34031E2D-4FA0-EEDE-D1B8-473B40E5671E}"/>
              </a:ext>
            </a:extLst>
          </p:cNvPr>
          <p:cNvSpPr/>
          <p:nvPr/>
        </p:nvSpPr>
        <p:spPr>
          <a:xfrm>
            <a:off x="5138093" y="4213473"/>
            <a:ext cx="1080120" cy="144016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0" name="Suora nuoliyhdysviiva 9">
            <a:extLst>
              <a:ext uri="{FF2B5EF4-FFF2-40B4-BE49-F238E27FC236}">
                <a16:creationId xmlns:a16="http://schemas.microsoft.com/office/drawing/2014/main" id="{FD3C2483-A5A8-E41B-D671-4D1CEC557E0C}"/>
              </a:ext>
            </a:extLst>
          </p:cNvPr>
          <p:cNvCxnSpPr/>
          <p:nvPr/>
        </p:nvCxnSpPr>
        <p:spPr>
          <a:xfrm flipH="1">
            <a:off x="4418013" y="4297136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343681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90A8AD3-BFC5-63B6-96F3-17E085B27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err="1"/>
              <a:t>Missed</a:t>
            </a:r>
            <a:r>
              <a:rPr lang="fi-FI" dirty="0"/>
              <a:t> </a:t>
            </a:r>
            <a:r>
              <a:rPr lang="fi-FI" dirty="0" err="1"/>
              <a:t>opportunities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AE80E3B-FDE5-9ACA-5E49-DC8CD1683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1006" y="1621185"/>
            <a:ext cx="10847024" cy="5688631"/>
          </a:xfrm>
        </p:spPr>
        <p:txBody>
          <a:bodyPr>
            <a:normAutofit fontScale="85000" lnSpcReduction="10000"/>
          </a:bodyPr>
          <a:lstStyle/>
          <a:p>
            <a:r>
              <a:rPr lang="fi-FI" b="1" dirty="0"/>
              <a:t>Public </a:t>
            </a:r>
            <a:r>
              <a:rPr lang="fi-FI" b="1" dirty="0" err="1"/>
              <a:t>investments</a:t>
            </a:r>
            <a:r>
              <a:rPr lang="fi-FI" b="1" dirty="0"/>
              <a:t> </a:t>
            </a:r>
            <a:r>
              <a:rPr lang="fi-FI" dirty="0" err="1"/>
              <a:t>highly</a:t>
            </a:r>
            <a:r>
              <a:rPr lang="fi-FI" dirty="0"/>
              <a:t> </a:t>
            </a:r>
            <a:r>
              <a:rPr lang="fi-FI" dirty="0" err="1"/>
              <a:t>needed</a:t>
            </a:r>
            <a:r>
              <a:rPr lang="fi-FI" dirty="0"/>
              <a:t> (</a:t>
            </a:r>
            <a:r>
              <a:rPr lang="fi-FI" dirty="0" err="1"/>
              <a:t>Draghi</a:t>
            </a:r>
            <a:r>
              <a:rPr lang="fi-FI" dirty="0"/>
              <a:t> </a:t>
            </a:r>
            <a:r>
              <a:rPr lang="fi-FI" dirty="0" err="1"/>
              <a:t>report</a:t>
            </a:r>
            <a:r>
              <a:rPr lang="fi-FI" dirty="0"/>
              <a:t>)</a:t>
            </a:r>
          </a:p>
          <a:p>
            <a:pPr marL="521270" lvl="1" indent="0">
              <a:buNone/>
            </a:pP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dirty="0" err="1"/>
              <a:t>Investments</a:t>
            </a:r>
            <a:r>
              <a:rPr lang="fi-FI" dirty="0"/>
              <a:t> </a:t>
            </a:r>
            <a:r>
              <a:rPr lang="fi-FI" dirty="0" err="1"/>
              <a:t>should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 </a:t>
            </a:r>
            <a:r>
              <a:rPr lang="fi-FI" dirty="0" err="1"/>
              <a:t>excluded</a:t>
            </a:r>
            <a:endParaRPr lang="fi-FI" dirty="0"/>
          </a:p>
          <a:p>
            <a:r>
              <a:rPr lang="fi-FI" dirty="0" err="1"/>
              <a:t>What</a:t>
            </a:r>
            <a:r>
              <a:rPr lang="fi-FI" dirty="0"/>
              <a:t> is an </a:t>
            </a:r>
            <a:r>
              <a:rPr lang="fi-FI" dirty="0" err="1"/>
              <a:t>investment</a:t>
            </a:r>
            <a:r>
              <a:rPr lang="fi-FI" dirty="0"/>
              <a:t>? </a:t>
            </a:r>
            <a:r>
              <a:rPr lang="fi-FI" dirty="0" err="1"/>
              <a:t>Easy</a:t>
            </a:r>
            <a:r>
              <a:rPr lang="fi-FI" dirty="0"/>
              <a:t> </a:t>
            </a:r>
            <a:r>
              <a:rPr lang="fi-FI" dirty="0" err="1"/>
              <a:t>answer</a:t>
            </a:r>
            <a:r>
              <a:rPr lang="fi-FI" dirty="0"/>
              <a:t>: look at </a:t>
            </a:r>
            <a:r>
              <a:rPr lang="fi-FI" dirty="0" err="1"/>
              <a:t>national</a:t>
            </a:r>
            <a:r>
              <a:rPr lang="fi-FI" dirty="0"/>
              <a:t> </a:t>
            </a:r>
            <a:r>
              <a:rPr lang="fi-FI" dirty="0" err="1"/>
              <a:t>accounts</a:t>
            </a:r>
            <a:endParaRPr lang="fi-FI" dirty="0"/>
          </a:p>
          <a:p>
            <a:pPr lvl="1"/>
            <a:r>
              <a:rPr lang="fi-FI" dirty="0" err="1"/>
              <a:t>Harder</a:t>
            </a:r>
            <a:r>
              <a:rPr lang="fi-FI" dirty="0"/>
              <a:t> </a:t>
            </a:r>
            <a:r>
              <a:rPr lang="fi-FI" dirty="0" err="1"/>
              <a:t>answer</a:t>
            </a:r>
            <a:r>
              <a:rPr lang="fi-FI" dirty="0"/>
              <a:t>: </a:t>
            </a:r>
            <a:r>
              <a:rPr lang="fi-FI" dirty="0" err="1"/>
              <a:t>politically</a:t>
            </a:r>
            <a:r>
              <a:rPr lang="fi-FI" dirty="0"/>
              <a:t> </a:t>
            </a:r>
            <a:r>
              <a:rPr lang="fi-FI" dirty="0" err="1"/>
              <a:t>defined</a:t>
            </a:r>
            <a:endParaRPr lang="fi-FI" dirty="0"/>
          </a:p>
          <a:p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self-financing</a:t>
            </a:r>
            <a:r>
              <a:rPr lang="fi-FI" dirty="0"/>
              <a:t>?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always</a:t>
            </a:r>
            <a:r>
              <a:rPr lang="fi-FI" dirty="0"/>
              <a:t> </a:t>
            </a:r>
            <a:r>
              <a:rPr lang="fi-FI" dirty="0" err="1"/>
              <a:t>relevant</a:t>
            </a:r>
            <a:endParaRPr lang="fi-FI" dirty="0"/>
          </a:p>
          <a:p>
            <a:pPr lvl="1"/>
            <a:r>
              <a:rPr lang="fi-FI" dirty="0"/>
              <a:t>E.g. </a:t>
            </a:r>
            <a:r>
              <a:rPr lang="fi-FI" dirty="0" err="1"/>
              <a:t>green</a:t>
            </a:r>
            <a:r>
              <a:rPr lang="fi-FI" dirty="0"/>
              <a:t> </a:t>
            </a:r>
            <a:r>
              <a:rPr lang="fi-FI" dirty="0" err="1"/>
              <a:t>investments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prevent</a:t>
            </a:r>
            <a:r>
              <a:rPr lang="fi-FI" dirty="0"/>
              <a:t> </a:t>
            </a:r>
            <a:r>
              <a:rPr lang="fi-FI" dirty="0" err="1"/>
              <a:t>future</a:t>
            </a:r>
            <a:r>
              <a:rPr lang="fi-FI" dirty="0"/>
              <a:t> </a:t>
            </a:r>
            <a:r>
              <a:rPr lang="fi-FI" dirty="0" err="1"/>
              <a:t>taxes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collapsing</a:t>
            </a:r>
            <a:endParaRPr lang="fi-FI" dirty="0"/>
          </a:p>
          <a:p>
            <a:r>
              <a:rPr lang="fi-FI" b="1" dirty="0" err="1"/>
              <a:t>Current</a:t>
            </a:r>
            <a:r>
              <a:rPr lang="fi-FI" b="1" dirty="0"/>
              <a:t> </a:t>
            </a:r>
            <a:r>
              <a:rPr lang="fi-FI" b="1" dirty="0" err="1"/>
              <a:t>account</a:t>
            </a:r>
            <a:r>
              <a:rPr lang="fi-FI" b="1" dirty="0"/>
              <a:t> </a:t>
            </a:r>
            <a:r>
              <a:rPr lang="fi-FI" b="1" dirty="0" err="1"/>
              <a:t>imbalances</a:t>
            </a:r>
            <a:r>
              <a:rPr lang="fi-FI" b="1" dirty="0"/>
              <a:t> </a:t>
            </a:r>
            <a:r>
              <a:rPr lang="fi-FI" dirty="0" err="1"/>
              <a:t>key</a:t>
            </a:r>
            <a:r>
              <a:rPr lang="fi-FI" dirty="0"/>
              <a:t> to Euro </a:t>
            </a:r>
            <a:r>
              <a:rPr lang="fi-FI" dirty="0" err="1"/>
              <a:t>Crisis</a:t>
            </a:r>
            <a:endParaRPr lang="fi-FI" dirty="0"/>
          </a:p>
          <a:p>
            <a:pPr marL="521270" lvl="1" indent="0">
              <a:buNone/>
            </a:pPr>
            <a:r>
              <a:rPr lang="fi-FI" dirty="0">
                <a:sym typeface="Wingdings" panose="05000000000000000000" pitchFamily="2" charset="2"/>
              </a:rPr>
              <a:t> CA </a:t>
            </a:r>
            <a:r>
              <a:rPr lang="fi-FI" dirty="0" err="1">
                <a:sym typeface="Wingdings" panose="05000000000000000000" pitchFamily="2" charset="2"/>
              </a:rPr>
              <a:t>should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have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been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integrated</a:t>
            </a:r>
            <a:endParaRPr lang="fi-FI" dirty="0">
              <a:sym typeface="Wingdings" panose="05000000000000000000" pitchFamily="2" charset="2"/>
            </a:endParaRPr>
          </a:p>
          <a:p>
            <a:r>
              <a:rPr lang="fi-FI" dirty="0" err="1"/>
              <a:t>Governments</a:t>
            </a:r>
            <a:r>
              <a:rPr lang="fi-FI" dirty="0"/>
              <a:t> </a:t>
            </a:r>
            <a:r>
              <a:rPr lang="fi-FI" dirty="0" err="1"/>
              <a:t>don’t</a:t>
            </a:r>
            <a:r>
              <a:rPr lang="fi-FI" dirty="0"/>
              <a:t> </a:t>
            </a:r>
            <a:r>
              <a:rPr lang="fi-FI" dirty="0" err="1"/>
              <a:t>control</a:t>
            </a:r>
            <a:r>
              <a:rPr lang="fi-FI" dirty="0"/>
              <a:t> it? Sure,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neither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control</a:t>
            </a:r>
            <a:r>
              <a:rPr lang="fi-FI" dirty="0"/>
              <a:t> </a:t>
            </a:r>
            <a:r>
              <a:rPr lang="fi-FI" dirty="0" err="1"/>
              <a:t>budget</a:t>
            </a:r>
            <a:r>
              <a:rPr lang="fi-FI" dirty="0"/>
              <a:t> </a:t>
            </a:r>
            <a:r>
              <a:rPr lang="fi-FI" dirty="0" err="1"/>
              <a:t>deficits</a:t>
            </a:r>
            <a:endParaRPr lang="fi-FI" dirty="0"/>
          </a:p>
          <a:p>
            <a:pPr lvl="1"/>
            <a:r>
              <a:rPr lang="fi-FI" dirty="0" err="1"/>
              <a:t>Sanctioning</a:t>
            </a:r>
            <a:r>
              <a:rPr lang="fi-FI" dirty="0"/>
              <a:t> (e.g. </a:t>
            </a:r>
            <a:r>
              <a:rPr lang="fi-FI" dirty="0" err="1"/>
              <a:t>deposit</a:t>
            </a:r>
            <a:r>
              <a:rPr lang="fi-FI"/>
              <a:t> to EIB) </a:t>
            </a:r>
            <a:r>
              <a:rPr lang="fi-FI" dirty="0"/>
              <a:t>CA </a:t>
            </a:r>
            <a:r>
              <a:rPr lang="fi-FI" dirty="0" err="1"/>
              <a:t>imbalances</a:t>
            </a:r>
            <a:r>
              <a:rPr lang="fi-FI" dirty="0"/>
              <a:t> (</a:t>
            </a:r>
            <a:r>
              <a:rPr lang="fi-FI" dirty="0" err="1"/>
              <a:t>say</a:t>
            </a:r>
            <a:r>
              <a:rPr lang="fi-FI" dirty="0"/>
              <a:t> 3 %) </a:t>
            </a:r>
            <a:r>
              <a:rPr lang="fi-FI" dirty="0" err="1"/>
              <a:t>symmetrically</a:t>
            </a:r>
            <a:r>
              <a:rPr lang="fi-FI" dirty="0"/>
              <a:t> </a:t>
            </a:r>
            <a:r>
              <a:rPr lang="fi-FI" dirty="0" err="1"/>
              <a:t>creates</a:t>
            </a:r>
            <a:r>
              <a:rPr lang="fi-FI" dirty="0"/>
              <a:t> </a:t>
            </a:r>
            <a:r>
              <a:rPr lang="fi-FI" dirty="0" err="1"/>
              <a:t>incentives</a:t>
            </a:r>
            <a:r>
              <a:rPr lang="fi-FI" dirty="0"/>
              <a:t> for </a:t>
            </a:r>
            <a:r>
              <a:rPr lang="fi-FI" dirty="0" err="1"/>
              <a:t>sustainable</a:t>
            </a:r>
            <a:r>
              <a:rPr lang="fi-FI" dirty="0"/>
              <a:t> </a:t>
            </a:r>
            <a:r>
              <a:rPr lang="fi-FI" dirty="0" err="1"/>
              <a:t>monetary</a:t>
            </a:r>
            <a:r>
              <a:rPr lang="fi-FI" dirty="0"/>
              <a:t> </a:t>
            </a:r>
            <a:r>
              <a:rPr lang="fi-FI" dirty="0" err="1"/>
              <a:t>union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BE6ECE2-192B-5B57-5D7C-258FAA344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E35CC17-9035-E188-A2E6-62442F55A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92F89-34A2-CD40-86F8-CD5CB5F29CAD}" type="slidenum">
              <a:rPr lang="fi-FI" smtClean="0"/>
              <a:pPr/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8190400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BCF1C40-D460-581D-DC44-EBBDCEFAD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 </a:t>
            </a:r>
            <a:r>
              <a:rPr lang="fi-FI" dirty="0" err="1"/>
              <a:t>better</a:t>
            </a:r>
            <a:r>
              <a:rPr lang="fi-FI" dirty="0"/>
              <a:t> </a:t>
            </a:r>
            <a:r>
              <a:rPr lang="fi-FI" dirty="0" err="1"/>
              <a:t>fiscal</a:t>
            </a:r>
            <a:r>
              <a:rPr lang="fi-FI" dirty="0"/>
              <a:t> </a:t>
            </a:r>
            <a:r>
              <a:rPr lang="fi-FI" dirty="0" err="1"/>
              <a:t>rules</a:t>
            </a:r>
            <a:r>
              <a:rPr lang="fi-FI" dirty="0"/>
              <a:t> </a:t>
            </a:r>
            <a:r>
              <a:rPr lang="fi-FI" dirty="0" err="1"/>
              <a:t>framework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5FBC998-3D99-E37B-CE7B-65844F7A2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Abandon</a:t>
            </a:r>
            <a:r>
              <a:rPr lang="fi-FI" dirty="0"/>
              <a:t> ”</a:t>
            </a:r>
            <a:r>
              <a:rPr lang="fi-FI" dirty="0" err="1"/>
              <a:t>safeguards</a:t>
            </a:r>
            <a:r>
              <a:rPr lang="fi-FI" dirty="0"/>
              <a:t>” </a:t>
            </a:r>
          </a:p>
          <a:p>
            <a:r>
              <a:rPr lang="fi-FI" dirty="0"/>
              <a:t>Focus on net </a:t>
            </a:r>
            <a:r>
              <a:rPr lang="fi-FI" dirty="0" err="1"/>
              <a:t>debt</a:t>
            </a:r>
            <a:r>
              <a:rPr lang="fi-FI" dirty="0"/>
              <a:t> </a:t>
            </a:r>
          </a:p>
          <a:p>
            <a:r>
              <a:rPr lang="fi-FI" dirty="0" err="1"/>
              <a:t>Exclude</a:t>
            </a:r>
            <a:r>
              <a:rPr lang="fi-FI" dirty="0"/>
              <a:t> </a:t>
            </a:r>
            <a:r>
              <a:rPr lang="fi-FI" dirty="0" err="1"/>
              <a:t>investments</a:t>
            </a:r>
            <a:endParaRPr lang="fi-FI" dirty="0"/>
          </a:p>
          <a:p>
            <a:r>
              <a:rPr lang="fi-FI" dirty="0" err="1"/>
              <a:t>Integrate</a:t>
            </a:r>
            <a:r>
              <a:rPr lang="fi-FI" dirty="0"/>
              <a:t> </a:t>
            </a:r>
            <a:r>
              <a:rPr lang="fi-FI" dirty="0" err="1"/>
              <a:t>current</a:t>
            </a:r>
            <a:r>
              <a:rPr lang="fi-FI" dirty="0"/>
              <a:t> </a:t>
            </a:r>
            <a:r>
              <a:rPr lang="fi-FI" dirty="0" err="1"/>
              <a:t>account</a:t>
            </a:r>
            <a:r>
              <a:rPr lang="fi-FI" dirty="0"/>
              <a:t> </a:t>
            </a:r>
            <a:r>
              <a:rPr lang="fi-FI" dirty="0" err="1"/>
              <a:t>imbalances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F16BF7-C5A4-6677-2D64-E50DCA9E2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BF22EBC-593D-73DF-E721-2EA2D5BD0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92F89-34A2-CD40-86F8-CD5CB5F29CAD}" type="slidenum">
              <a:rPr lang="fi-FI" smtClean="0"/>
              <a:pPr/>
              <a:t>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059484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>
            <a:extLst>
              <a:ext uri="{FF2B5EF4-FFF2-40B4-BE49-F238E27FC236}">
                <a16:creationId xmlns:a16="http://schemas.microsoft.com/office/drawing/2014/main" id="{28C5863D-A85F-F6E6-DEAE-17BA3A99C737}"/>
              </a:ext>
            </a:extLst>
          </p:cNvPr>
          <p:cNvSpPr/>
          <p:nvPr/>
        </p:nvSpPr>
        <p:spPr>
          <a:xfrm>
            <a:off x="457573" y="5194306"/>
            <a:ext cx="3456384" cy="1656184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D9246812-4243-290A-CBCF-CACB458BE771}"/>
              </a:ext>
            </a:extLst>
          </p:cNvPr>
          <p:cNvSpPr txBox="1"/>
          <p:nvPr/>
        </p:nvSpPr>
        <p:spPr>
          <a:xfrm>
            <a:off x="2221173" y="5503150"/>
            <a:ext cx="15121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Patrizio</a:t>
            </a:r>
            <a:r>
              <a:rPr lang="fi-FI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400" b="1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Lainà</a:t>
            </a:r>
            <a:endParaRPr lang="fi-FI" sz="14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i-FI" sz="1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pääekonomisti</a:t>
            </a:r>
          </a:p>
          <a:p>
            <a:r>
              <a:rPr lang="fi-FI" sz="1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040 583 4432</a:t>
            </a:r>
          </a:p>
          <a:p>
            <a:r>
              <a:rPr lang="fi-FI" sz="1400" dirty="0">
                <a:solidFill>
                  <a:srgbClr val="4226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fi-FI" sz="1400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PatrizioLaina</a:t>
            </a:r>
            <a:endParaRPr lang="fi-FI" sz="14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8205518F-ED27-0388-5DD6-ABAB54E65D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0508" y="6199010"/>
            <a:ext cx="226458" cy="226458"/>
          </a:xfrm>
          <a:prstGeom prst="rect">
            <a:avLst/>
          </a:prstGeom>
        </p:spPr>
      </p:pic>
      <p:pic>
        <p:nvPicPr>
          <p:cNvPr id="5" name="Kuva 4" descr="Kuva, joka sisältää kohteen mies, henkilö, puku, solmio&#10;&#10;Kuvaus luotu automaattisesti">
            <a:extLst>
              <a:ext uri="{FF2B5EF4-FFF2-40B4-BE49-F238E27FC236}">
                <a16:creationId xmlns:a16="http://schemas.microsoft.com/office/drawing/2014/main" id="{CAFBD829-5786-7812-F9B3-FC3AFD36CF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162" y="5432992"/>
            <a:ext cx="1094422" cy="1094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05691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TTK">
  <a:themeElements>
    <a:clrScheme name="Mukautettu 1">
      <a:dk1>
        <a:srgbClr val="002642"/>
      </a:dk1>
      <a:lt1>
        <a:srgbClr val="F5F5F5"/>
      </a:lt1>
      <a:dk2>
        <a:srgbClr val="002642"/>
      </a:dk2>
      <a:lt2>
        <a:srgbClr val="FFFFFF"/>
      </a:lt2>
      <a:accent1>
        <a:srgbClr val="FF11A0"/>
      </a:accent1>
      <a:accent2>
        <a:srgbClr val="25D24B"/>
      </a:accent2>
      <a:accent3>
        <a:srgbClr val="9156FF"/>
      </a:accent3>
      <a:accent4>
        <a:srgbClr val="FFA321"/>
      </a:accent4>
      <a:accent5>
        <a:srgbClr val="000000"/>
      </a:accent5>
      <a:accent6>
        <a:srgbClr val="000000"/>
      </a:accent6>
      <a:hlink>
        <a:srgbClr val="422600"/>
      </a:hlink>
      <a:folHlink>
        <a:srgbClr val="FFFFFF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sitys4" id="{A270C664-7CBF-4751-AE91-8F4E6907C391}" vid="{F1B0B58B-31AB-4962-9C23-72966705B07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5B22C94149F4D8197ED28C446FA1D" ma:contentTypeVersion="3" ma:contentTypeDescription="Create a new document." ma:contentTypeScope="" ma:versionID="ebc3c3196bd888fbcc7ffa6126af8d46">
  <xsd:schema xmlns:xsd="http://www.w3.org/2001/XMLSchema" xmlns:xs="http://www.w3.org/2001/XMLSchema" xmlns:p="http://schemas.microsoft.com/office/2006/metadata/properties" xmlns:ns2="a979ae8f-f007-4f35-9bf3-c416a82ad256" targetNamespace="http://schemas.microsoft.com/office/2006/metadata/properties" ma:root="true" ma:fieldsID="c1f29fe7a7a28cdf5af9c9305dd5b161" ns2:_="">
    <xsd:import namespace="a979ae8f-f007-4f35-9bf3-c416a82ad25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79ae8f-f007-4f35-9bf3-c416a82ad2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497E08-CC6A-4084-BEB8-C9B4F731B9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FA43657-1206-4D41-95F4-E0647FCFC8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79ae8f-f007-4f35-9bf3-c416a82ad2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70A40C1-2BB9-4194-84D7-D518C41ACD9D}">
  <ds:schemaRefs>
    <ds:schemaRef ds:uri="ef474a71-6623-4bc5-8808-b03edac9cd97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977c2491-db01-4557-8c02-91be279545e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STTK_PPT_Laajakuva_2023</Template>
  <TotalTime>231</TotalTime>
  <Words>461</Words>
  <Application>Microsoft Office PowerPoint</Application>
  <PresentationFormat>Mukautettu</PresentationFormat>
  <Paragraphs>64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STTK</vt:lpstr>
      <vt:lpstr>EU`s new fiscal rules and  its implications for Finland</vt:lpstr>
      <vt:lpstr>The good</vt:lpstr>
      <vt:lpstr>Building on misleading forecasts will be harmful</vt:lpstr>
      <vt:lpstr>”Safeguards” kick in too early</vt:lpstr>
      <vt:lpstr>Fiscal policy modelled unrealistically</vt:lpstr>
      <vt:lpstr>Finland’s public finances sustainability depends on debt definition (net/gross)</vt:lpstr>
      <vt:lpstr>Missed opportunities</vt:lpstr>
      <vt:lpstr>A better fiscal rules framework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Lainà Patrizio</dc:creator>
  <cp:lastModifiedBy>Antti Alaja</cp:lastModifiedBy>
  <cp:revision>2</cp:revision>
  <dcterms:created xsi:type="dcterms:W3CDTF">2024-09-10T08:07:16Z</dcterms:created>
  <dcterms:modified xsi:type="dcterms:W3CDTF">2024-09-18T05:51:46Z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0x010100EF35B22C94149F4D8197ED28C446FA1D</vt:lpwstr>
  </property>
</Properties>
</file>